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0" r:id="rId1"/>
  </p:sldMasterIdLst>
  <p:notesMasterIdLst>
    <p:notesMasterId r:id="rId40"/>
  </p:notesMasterIdLst>
  <p:sldIdLst>
    <p:sldId id="256" r:id="rId2"/>
    <p:sldId id="257" r:id="rId3"/>
    <p:sldId id="260" r:id="rId4"/>
    <p:sldId id="261" r:id="rId5"/>
    <p:sldId id="262" r:id="rId6"/>
    <p:sldId id="263" r:id="rId7"/>
    <p:sldId id="258" r:id="rId8"/>
    <p:sldId id="259" r:id="rId9"/>
    <p:sldId id="270" r:id="rId10"/>
    <p:sldId id="264" r:id="rId11"/>
    <p:sldId id="265" r:id="rId12"/>
    <p:sldId id="268" r:id="rId13"/>
    <p:sldId id="269" r:id="rId14"/>
    <p:sldId id="266" r:id="rId15"/>
    <p:sldId id="267" r:id="rId16"/>
    <p:sldId id="271" r:id="rId17"/>
    <p:sldId id="272" r:id="rId18"/>
    <p:sldId id="273" r:id="rId19"/>
    <p:sldId id="274" r:id="rId20"/>
    <p:sldId id="275" r:id="rId21"/>
    <p:sldId id="276" r:id="rId22"/>
    <p:sldId id="278" r:id="rId23"/>
    <p:sldId id="284" r:id="rId24"/>
    <p:sldId id="277" r:id="rId25"/>
    <p:sldId id="279" r:id="rId26"/>
    <p:sldId id="280" r:id="rId27"/>
    <p:sldId id="281" r:id="rId28"/>
    <p:sldId id="282" r:id="rId29"/>
    <p:sldId id="283" r:id="rId30"/>
    <p:sldId id="286" r:id="rId31"/>
    <p:sldId id="285" r:id="rId32"/>
    <p:sldId id="287" r:id="rId33"/>
    <p:sldId id="288" r:id="rId34"/>
    <p:sldId id="289" r:id="rId35"/>
    <p:sldId id="290" r:id="rId36"/>
    <p:sldId id="291" r:id="rId37"/>
    <p:sldId id="292" r:id="rId38"/>
    <p:sldId id="293" r:id="rId3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140"/>
    <p:restoredTop sz="94751"/>
  </p:normalViewPr>
  <p:slideViewPr>
    <p:cSldViewPr snapToGrid="0" snapToObjects="1">
      <p:cViewPr varScale="1">
        <p:scale>
          <a:sx n="119" d="100"/>
          <a:sy n="119" d="100"/>
        </p:scale>
        <p:origin x="432"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notesMaster" Target="notesMasters/notesMaster1.xml"/><Relationship Id="rId41" Type="http://schemas.openxmlformats.org/officeDocument/2006/relationships/presProps" Target="presProps.xml"/><Relationship Id="rId42" Type="http://schemas.openxmlformats.org/officeDocument/2006/relationships/viewProps" Target="viewProps.xml"/><Relationship Id="rId43" Type="http://schemas.openxmlformats.org/officeDocument/2006/relationships/theme" Target="theme/theme1.xml"/><Relationship Id="rId4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76B2CF3-9499-9341-810A-C43BF4F650DB}" type="datetimeFigureOut">
              <a:rPr lang="en-US" smtClean="0"/>
              <a:t>1/29/18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59FA23E-EE9A-3B48-AA13-5456432EF9BD}" type="slidenum">
              <a:rPr lang="en-US" smtClean="0"/>
              <a:t>‹#›</a:t>
            </a:fld>
            <a:endParaRPr lang="en-US"/>
          </a:p>
        </p:txBody>
      </p:sp>
    </p:spTree>
    <p:extLst>
      <p:ext uri="{BB962C8B-B14F-4D97-AF65-F5344CB8AC3E}">
        <p14:creationId xmlns:p14="http://schemas.microsoft.com/office/powerpoint/2010/main" val="4183936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59FA23E-EE9A-3B48-AA13-5456432EF9BD}" type="slidenum">
              <a:rPr lang="en-US" smtClean="0"/>
              <a:t>26</a:t>
            </a:fld>
            <a:endParaRPr lang="en-US"/>
          </a:p>
        </p:txBody>
      </p:sp>
    </p:spTree>
    <p:extLst>
      <p:ext uri="{BB962C8B-B14F-4D97-AF65-F5344CB8AC3E}">
        <p14:creationId xmlns:p14="http://schemas.microsoft.com/office/powerpoint/2010/main" val="10809514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48A87A34-81AB-432B-8DAE-1953F412C126}" type="datetimeFigureOut">
              <a:rPr lang="en-US" smtClean="0"/>
              <a:t>1/29/18</a:t>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D22F896-40B5-4ADD-8801-0D06FADFA095}" type="slidenum">
              <a:rPr lang="en-US" smtClean="0"/>
              <a:t>‹#›</a:t>
            </a:fld>
            <a:endParaRPr lang="en-US" dirty="0"/>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1/29/18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1/29/18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1/29/18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48A87A34-81AB-432B-8DAE-1953F412C126}" type="datetimeFigureOut">
              <a:rPr lang="en-US" smtClean="0"/>
              <a:t>1/29/18</a:t>
            </a:fld>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D22F896-40B5-4ADD-8801-0D06FADFA095}" type="slidenum">
              <a:rPr lang="en-US" smtClean="0"/>
              <a:t>‹#›</a:t>
            </a:fld>
            <a:endParaRPr lang="en-US"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smtClean="0"/>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1/29/18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1/29/18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1/29/18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1/29/18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48A87A34-81AB-432B-8DAE-1953F412C126}" type="datetimeFigureOut">
              <a:rPr lang="en-US" smtClean="0"/>
              <a:t>1/29/18</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D22F896-40B5-4ADD-8801-0D06FADFA095}" type="slidenum">
              <a:rPr lang="en-US" smtClean="0"/>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48A87A34-81AB-432B-8DAE-1953F412C126}" type="datetimeFigureOut">
              <a:rPr lang="en-US" smtClean="0"/>
              <a:pPr/>
              <a:t>1/29/18</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D22F896-40B5-4ADD-8801-0D06FADFA095}" type="slidenum">
              <a:rPr lang="en-US" smtClean="0"/>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48A87A34-81AB-432B-8DAE-1953F412C126}" type="datetimeFigureOut">
              <a:rPr lang="en-US" smtClean="0"/>
              <a:pPr/>
              <a:t>1/29/18</a:t>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D22F896-40B5-4ADD-8801-0D06FADFA095}" type="slidenum">
              <a:rPr lang="en-US" smtClean="0"/>
              <a:pPr/>
              <a:t>‹#›</a:t>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4746997"/>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Lst>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tif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tif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tif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 Id="rId3" Type="http://schemas.openxmlformats.org/officeDocument/2006/relationships/image" Target="../media/image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8.tif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tif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 Id="rId3" Type="http://schemas.openxmlformats.org/officeDocument/2006/relationships/image" Target="../media/image1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tif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tif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9.tif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tif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tiff"/><Relationship Id="rId3" Type="http://schemas.openxmlformats.org/officeDocument/2006/relationships/image" Target="../media/image9.tif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tif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tif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err="1" smtClean="0"/>
              <a:t>MyMovez</a:t>
            </a:r>
            <a:r>
              <a:rPr lang="en-US" dirty="0" smtClean="0"/>
              <a:t> data analysis</a:t>
            </a:r>
            <a:endParaRPr lang="en-US" dirty="0"/>
          </a:p>
        </p:txBody>
      </p:sp>
      <p:sp>
        <p:nvSpPr>
          <p:cNvPr id="3" name="Subtitle 2"/>
          <p:cNvSpPr>
            <a:spLocks noGrp="1"/>
          </p:cNvSpPr>
          <p:nvPr>
            <p:ph type="subTitle" idx="1"/>
          </p:nvPr>
        </p:nvSpPr>
        <p:spPr/>
        <p:txBody>
          <a:bodyPr/>
          <a:lstStyle/>
          <a:p>
            <a:r>
              <a:rPr lang="en-US" dirty="0" smtClean="0"/>
              <a:t>Eric </a:t>
            </a:r>
            <a:r>
              <a:rPr lang="en-US" dirty="0" err="1" smtClean="0"/>
              <a:t>Araújo</a:t>
            </a:r>
            <a:r>
              <a:rPr lang="en-US" dirty="0" smtClean="0"/>
              <a:t>, </a:t>
            </a:r>
            <a:r>
              <a:rPr lang="en-US" dirty="0" err="1" smtClean="0"/>
              <a:t>Bojan</a:t>
            </a:r>
            <a:r>
              <a:rPr lang="en-US" dirty="0" smtClean="0"/>
              <a:t> </a:t>
            </a:r>
            <a:r>
              <a:rPr lang="en-US" dirty="0" err="1" smtClean="0"/>
              <a:t>Simoski</a:t>
            </a:r>
            <a:r>
              <a:rPr lang="en-US" dirty="0" smtClean="0"/>
              <a:t>, Michel Klein</a:t>
            </a:r>
          </a:p>
          <a:p>
            <a:r>
              <a:rPr lang="en-US" dirty="0" smtClean="0"/>
              <a:t>Last update: </a:t>
            </a:r>
            <a:r>
              <a:rPr lang="en-US" dirty="0" smtClean="0"/>
              <a:t>30 </a:t>
            </a:r>
            <a:r>
              <a:rPr lang="en-US" dirty="0" smtClean="0"/>
              <a:t>January </a:t>
            </a:r>
            <a:r>
              <a:rPr lang="en-US" dirty="0" smtClean="0"/>
              <a:t>2018</a:t>
            </a:r>
            <a:endParaRPr lang="en-US" dirty="0"/>
          </a:p>
        </p:txBody>
      </p:sp>
    </p:spTree>
    <p:extLst>
      <p:ext uri="{BB962C8B-B14F-4D97-AF65-F5344CB8AC3E}">
        <p14:creationId xmlns:p14="http://schemas.microsoft.com/office/powerpoint/2010/main" val="157709716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Personality traits</a:t>
            </a:r>
            <a:endParaRPr lang="en-US" dirty="0"/>
          </a:p>
        </p:txBody>
      </p:sp>
      <p:sp>
        <p:nvSpPr>
          <p:cNvPr id="3" name="Text Placeholder 2"/>
          <p:cNvSpPr>
            <a:spLocks noGrp="1"/>
          </p:cNvSpPr>
          <p:nvPr>
            <p:ph type="body" idx="1"/>
          </p:nvPr>
        </p:nvSpPr>
        <p:spPr/>
        <p:txBody>
          <a:bodyPr/>
          <a:lstStyle/>
          <a:p>
            <a:r>
              <a:rPr lang="en-US" dirty="0" smtClean="0"/>
              <a:t>Measures for traits in the data set</a:t>
            </a:r>
            <a:endParaRPr lang="en-US" dirty="0"/>
          </a:p>
        </p:txBody>
      </p:sp>
      <p:pic>
        <p:nvPicPr>
          <p:cNvPr id="4" name="Picture 3"/>
          <p:cNvPicPr>
            <a:picLocks noChangeAspect="1"/>
          </p:cNvPicPr>
          <p:nvPr/>
        </p:nvPicPr>
        <p:blipFill>
          <a:blip r:embed="rId2"/>
          <a:stretch>
            <a:fillRect/>
          </a:stretch>
        </p:blipFill>
        <p:spPr>
          <a:xfrm>
            <a:off x="8950622" y="397933"/>
            <a:ext cx="1920268" cy="3003160"/>
          </a:xfrm>
          <a:prstGeom prst="rect">
            <a:avLst/>
          </a:prstGeom>
        </p:spPr>
      </p:pic>
    </p:spTree>
    <p:extLst>
      <p:ext uri="{BB962C8B-B14F-4D97-AF65-F5344CB8AC3E}">
        <p14:creationId xmlns:p14="http://schemas.microsoft.com/office/powerpoint/2010/main" val="15659978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Demographics</a:t>
            </a:r>
            <a:endParaRPr lang="en-US" dirty="0"/>
          </a:p>
        </p:txBody>
      </p:sp>
      <p:sp>
        <p:nvSpPr>
          <p:cNvPr id="3" name="Content Placeholder 2"/>
          <p:cNvSpPr>
            <a:spLocks noGrp="1"/>
          </p:cNvSpPr>
          <p:nvPr>
            <p:ph idx="1"/>
          </p:nvPr>
        </p:nvSpPr>
        <p:spPr/>
        <p:txBody>
          <a:bodyPr/>
          <a:lstStyle/>
          <a:p>
            <a:r>
              <a:rPr lang="en-US" dirty="0" smtClean="0"/>
              <a:t>Age</a:t>
            </a:r>
          </a:p>
          <a:p>
            <a:r>
              <a:rPr lang="en-US" dirty="0" smtClean="0"/>
              <a:t>Sex</a:t>
            </a:r>
          </a:p>
          <a:p>
            <a:r>
              <a:rPr lang="en-US" dirty="0" smtClean="0"/>
              <a:t>Grade level</a:t>
            </a:r>
          </a:p>
          <a:p>
            <a:r>
              <a:rPr lang="en-US" dirty="0" smtClean="0"/>
              <a:t>Nationality</a:t>
            </a:r>
          </a:p>
          <a:p>
            <a:r>
              <a:rPr lang="en-US" dirty="0" smtClean="0"/>
              <a:t>Caregivers’ nationalities</a:t>
            </a:r>
          </a:p>
          <a:p>
            <a:r>
              <a:rPr lang="en-US" dirty="0" smtClean="0">
                <a:solidFill>
                  <a:schemeClr val="tx1"/>
                </a:solidFill>
              </a:rPr>
              <a:t>Figure rating (FRS)</a:t>
            </a:r>
          </a:p>
          <a:p>
            <a:r>
              <a:rPr lang="en-US" dirty="0" smtClean="0"/>
              <a:t>Older and younger, male or female siblings</a:t>
            </a:r>
            <a:endParaRPr lang="en-US" dirty="0"/>
          </a:p>
        </p:txBody>
      </p:sp>
    </p:spTree>
    <p:extLst>
      <p:ext uri="{BB962C8B-B14F-4D97-AF65-F5344CB8AC3E}">
        <p14:creationId xmlns:p14="http://schemas.microsoft.com/office/powerpoint/2010/main" val="7290794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Personality traits (1/?)</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Self-esteem</a:t>
            </a:r>
          </a:p>
          <a:p>
            <a:pPr lvl="1"/>
            <a:r>
              <a:rPr lang="en-US" dirty="0" smtClean="0"/>
              <a:t>10-item questionnaire (by Rosenberg) measuring negative and positive thoughts about oneself</a:t>
            </a:r>
          </a:p>
          <a:p>
            <a:pPr lvl="1"/>
            <a:r>
              <a:rPr lang="en-US" dirty="0" smtClean="0"/>
              <a:t>“How often</a:t>
            </a:r>
            <a:r>
              <a:rPr lang="mr-IN" dirty="0" smtClean="0"/>
              <a:t>…</a:t>
            </a:r>
            <a:r>
              <a:rPr lang="en-US" dirty="0" smtClean="0"/>
              <a:t>” participants felt worthy or not about themselves</a:t>
            </a:r>
          </a:p>
          <a:p>
            <a:pPr lvl="1"/>
            <a:r>
              <a:rPr lang="en-US" dirty="0" smtClean="0"/>
              <a:t>Scale from Never (1) to Always (6)</a:t>
            </a:r>
          </a:p>
          <a:p>
            <a:r>
              <a:rPr lang="en-US" dirty="0" smtClean="0"/>
              <a:t>Body-esteem</a:t>
            </a:r>
          </a:p>
          <a:p>
            <a:pPr lvl="1"/>
            <a:r>
              <a:rPr lang="en-US" dirty="0" smtClean="0"/>
              <a:t>Figure Rating Scale (FRS) from very thin (1) to obese (9)</a:t>
            </a:r>
          </a:p>
          <a:p>
            <a:pPr lvl="1"/>
            <a:r>
              <a:rPr lang="en-US" dirty="0" smtClean="0"/>
              <a:t>Score below 0 indicates lower body esteem</a:t>
            </a:r>
          </a:p>
          <a:p>
            <a:pPr lvl="1"/>
            <a:r>
              <a:rPr lang="en-US" dirty="0" smtClean="0"/>
              <a:t>Score equals indicates satisfaction with the body</a:t>
            </a:r>
          </a:p>
          <a:p>
            <a:pPr lvl="1"/>
            <a:r>
              <a:rPr lang="en-US" dirty="0" smtClean="0"/>
              <a:t>Scales above 0 indicates body dissatisfaction (for boys, it indicates they want to be more muscular)</a:t>
            </a:r>
          </a:p>
        </p:txBody>
      </p:sp>
      <p:pic>
        <p:nvPicPr>
          <p:cNvPr id="4" name="Picture 3"/>
          <p:cNvPicPr>
            <a:picLocks noChangeAspect="1"/>
          </p:cNvPicPr>
          <p:nvPr/>
        </p:nvPicPr>
        <p:blipFill>
          <a:blip r:embed="rId2"/>
          <a:stretch>
            <a:fillRect/>
          </a:stretch>
        </p:blipFill>
        <p:spPr>
          <a:xfrm>
            <a:off x="6959600" y="303645"/>
            <a:ext cx="4868333" cy="1610976"/>
          </a:xfrm>
          <a:prstGeom prst="rect">
            <a:avLst/>
          </a:prstGeom>
        </p:spPr>
      </p:pic>
    </p:spTree>
    <p:extLst>
      <p:ext uri="{BB962C8B-B14F-4D97-AF65-F5344CB8AC3E}">
        <p14:creationId xmlns:p14="http://schemas.microsoft.com/office/powerpoint/2010/main" val="16200862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Personality traits (2/?)</a:t>
            </a:r>
            <a:endParaRPr lang="en-US" dirty="0"/>
          </a:p>
        </p:txBody>
      </p:sp>
      <p:sp>
        <p:nvSpPr>
          <p:cNvPr id="3" name="Content Placeholder 2"/>
          <p:cNvSpPr>
            <a:spLocks noGrp="1"/>
          </p:cNvSpPr>
          <p:nvPr>
            <p:ph idx="1"/>
          </p:nvPr>
        </p:nvSpPr>
        <p:spPr/>
        <p:txBody>
          <a:bodyPr/>
          <a:lstStyle/>
          <a:p>
            <a:r>
              <a:rPr lang="en-US" dirty="0" smtClean="0"/>
              <a:t>Need to belong (LTB)</a:t>
            </a:r>
          </a:p>
          <a:p>
            <a:pPr lvl="1"/>
            <a:endParaRPr lang="en-US" dirty="0"/>
          </a:p>
        </p:txBody>
      </p:sp>
    </p:spTree>
    <p:extLst>
      <p:ext uri="{BB962C8B-B14F-4D97-AF65-F5344CB8AC3E}">
        <p14:creationId xmlns:p14="http://schemas.microsoft.com/office/powerpoint/2010/main" val="8211229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BMI</a:t>
            </a:r>
            <a:endParaRPr lang="en-US" dirty="0"/>
          </a:p>
        </p:txBody>
      </p:sp>
      <p:sp>
        <p:nvSpPr>
          <p:cNvPr id="3" name="Content Placeholder 2"/>
          <p:cNvSpPr>
            <a:spLocks noGrp="1"/>
          </p:cNvSpPr>
          <p:nvPr>
            <p:ph idx="1"/>
          </p:nvPr>
        </p:nvSpPr>
        <p:spPr/>
        <p:txBody>
          <a:bodyPr/>
          <a:lstStyle/>
          <a:p>
            <a:r>
              <a:rPr lang="en-US" dirty="0" smtClean="0"/>
              <a:t>BMI = weight(kg)/height(m)</a:t>
            </a:r>
            <a:r>
              <a:rPr lang="en-US" baseline="30000" dirty="0" smtClean="0"/>
              <a:t>2</a:t>
            </a:r>
          </a:p>
          <a:p>
            <a:r>
              <a:rPr lang="en-US" dirty="0" smtClean="0">
                <a:solidFill>
                  <a:srgbClr val="FF0000"/>
                </a:solidFill>
              </a:rPr>
              <a:t>z-BMI standard</a:t>
            </a:r>
          </a:p>
          <a:p>
            <a:r>
              <a:rPr lang="en-US" dirty="0" smtClean="0">
                <a:solidFill>
                  <a:srgbClr val="FF0000"/>
                </a:solidFill>
              </a:rPr>
              <a:t>Standardized BMI-scores (using LMS-method)</a:t>
            </a:r>
            <a:endParaRPr lang="en-US" dirty="0">
              <a:solidFill>
                <a:srgbClr val="FF0000"/>
              </a:solidFill>
            </a:endParaRPr>
          </a:p>
        </p:txBody>
      </p:sp>
    </p:spTree>
    <p:extLst>
      <p:ext uri="{BB962C8B-B14F-4D97-AF65-F5344CB8AC3E}">
        <p14:creationId xmlns:p14="http://schemas.microsoft.com/office/powerpoint/2010/main" val="15520534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Socioeconomic status</a:t>
            </a:r>
            <a:endParaRPr lang="en-US" dirty="0"/>
          </a:p>
        </p:txBody>
      </p:sp>
      <p:sp>
        <p:nvSpPr>
          <p:cNvPr id="3" name="Content Placeholder 2"/>
          <p:cNvSpPr>
            <a:spLocks noGrp="1"/>
          </p:cNvSpPr>
          <p:nvPr>
            <p:ph idx="1"/>
          </p:nvPr>
        </p:nvSpPr>
        <p:spPr/>
        <p:txBody>
          <a:bodyPr/>
          <a:lstStyle/>
          <a:p>
            <a:r>
              <a:rPr lang="en-US" dirty="0" smtClean="0"/>
              <a:t>Family Affluence Scale (FAS II)</a:t>
            </a:r>
          </a:p>
          <a:p>
            <a:pPr lvl="1"/>
            <a:r>
              <a:rPr lang="en-US" dirty="0" smtClean="0"/>
              <a:t># of computers, laptops or tablets</a:t>
            </a:r>
          </a:p>
          <a:p>
            <a:pPr lvl="1"/>
            <a:r>
              <a:rPr lang="en-US" dirty="0" smtClean="0"/>
              <a:t># of cars</a:t>
            </a:r>
          </a:p>
          <a:p>
            <a:pPr lvl="1"/>
            <a:r>
              <a:rPr lang="en-US" dirty="0" smtClean="0"/>
              <a:t># of bathrooms in the household</a:t>
            </a:r>
          </a:p>
          <a:p>
            <a:pPr lvl="1"/>
            <a:r>
              <a:rPr lang="en-US" dirty="0" smtClean="0"/>
              <a:t># of holidays the family could afford each year.</a:t>
            </a:r>
          </a:p>
          <a:p>
            <a:pPr lvl="1"/>
            <a:r>
              <a:rPr lang="en-US" dirty="0" smtClean="0"/>
              <a:t>If the kids have their own bedroom (+) </a:t>
            </a:r>
          </a:p>
          <a:p>
            <a:pPr lvl="1"/>
            <a:r>
              <a:rPr lang="en-US" dirty="0" smtClean="0"/>
              <a:t>If there is a dishwasher in their household (+)</a:t>
            </a:r>
          </a:p>
          <a:p>
            <a:r>
              <a:rPr lang="en-US" dirty="0" smtClean="0"/>
              <a:t>Postal code (neighborhoods are classified by Statistics Netherlands)</a:t>
            </a:r>
            <a:endParaRPr lang="en-US" dirty="0"/>
          </a:p>
        </p:txBody>
      </p:sp>
    </p:spTree>
    <p:extLst>
      <p:ext uri="{BB962C8B-B14F-4D97-AF65-F5344CB8AC3E}">
        <p14:creationId xmlns:p14="http://schemas.microsoft.com/office/powerpoint/2010/main" val="21159711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Agents Connections</a:t>
            </a:r>
            <a:endParaRPr lang="en-US" dirty="0"/>
          </a:p>
        </p:txBody>
      </p:sp>
      <p:sp>
        <p:nvSpPr>
          <p:cNvPr id="3" name="Text Placeholder 2"/>
          <p:cNvSpPr>
            <a:spLocks noGrp="1"/>
          </p:cNvSpPr>
          <p:nvPr>
            <p:ph type="body" idx="1"/>
          </p:nvPr>
        </p:nvSpPr>
        <p:spPr/>
        <p:txBody>
          <a:bodyPr/>
          <a:lstStyle/>
          <a:p>
            <a:r>
              <a:rPr lang="en-US" dirty="0" smtClean="0"/>
              <a:t>How the connections were built for the simulations</a:t>
            </a:r>
            <a:endParaRPr lang="en-US" dirty="0"/>
          </a:p>
        </p:txBody>
      </p:sp>
      <p:pic>
        <p:nvPicPr>
          <p:cNvPr id="5" name="Picture 4"/>
          <p:cNvPicPr>
            <a:picLocks noChangeAspect="1"/>
          </p:cNvPicPr>
          <p:nvPr/>
        </p:nvPicPr>
        <p:blipFill>
          <a:blip r:embed="rId2"/>
          <a:stretch>
            <a:fillRect/>
          </a:stretch>
        </p:blipFill>
        <p:spPr>
          <a:xfrm>
            <a:off x="7190317" y="609600"/>
            <a:ext cx="2857500" cy="2540000"/>
          </a:xfrm>
          <a:prstGeom prst="rect">
            <a:avLst/>
          </a:prstGeom>
        </p:spPr>
      </p:pic>
    </p:spTree>
    <p:extLst>
      <p:ext uri="{BB962C8B-B14F-4D97-AF65-F5344CB8AC3E}">
        <p14:creationId xmlns:p14="http://schemas.microsoft.com/office/powerpoint/2010/main" val="9838616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Formula</a:t>
            </a:r>
            <a:endParaRPr lang="en-US" dirty="0"/>
          </a:p>
        </p:txBody>
      </p:sp>
      <mc:AlternateContent xmlns:mc="http://schemas.openxmlformats.org/markup-compatibility/2006" xmlns:a14="http://schemas.microsoft.com/office/drawing/2010/main">
        <mc:Choice Requires="a14">
          <p:sp>
            <p:nvSpPr>
              <p:cNvPr id="5" name="Content Placeholder 4"/>
              <p:cNvSpPr>
                <a:spLocks noGrp="1"/>
              </p:cNvSpPr>
              <p:nvPr>
                <p:ph idx="1"/>
              </p:nvPr>
            </p:nvSpPr>
            <p:spPr>
              <a:xfrm>
                <a:off x="1371600" y="1548249"/>
                <a:ext cx="9601200" cy="3581400"/>
              </a:xfrm>
            </p:spPr>
            <p:txBody>
              <a:bodyPr/>
              <a:lstStyle/>
              <a:p>
                <a:r>
                  <a:rPr lang="en-US" dirty="0" smtClean="0"/>
                  <a:t>For every kid </a:t>
                </a:r>
                <a:r>
                  <a:rPr lang="en-US" dirty="0" err="1" smtClean="0"/>
                  <a:t>a</a:t>
                </a:r>
                <a:r>
                  <a:rPr lang="en-US" baseline="-25000" dirty="0" err="1" smtClean="0"/>
                  <a:t>i</a:t>
                </a:r>
                <a:r>
                  <a:rPr lang="en-US" dirty="0" smtClean="0"/>
                  <a:t>, the weight strength from the other kids </a:t>
                </a:r>
                <a:r>
                  <a:rPr lang="en-US" dirty="0" err="1" smtClean="0"/>
                  <a:t>a</a:t>
                </a:r>
                <a:r>
                  <a:rPr lang="en-US" baseline="-25000" dirty="0" err="1" smtClean="0"/>
                  <a:t>j</a:t>
                </a:r>
                <a:r>
                  <a:rPr lang="en-US" dirty="0" smtClean="0"/>
                  <a:t> are calculated based on the presence of a nomination of kid </a:t>
                </a:r>
                <a:r>
                  <a:rPr lang="en-US" dirty="0" err="1" smtClean="0"/>
                  <a:t>i</a:t>
                </a:r>
                <a:r>
                  <a:rPr lang="en-US" dirty="0" smtClean="0"/>
                  <a:t> to kid j, as shown in the following formula:</a:t>
                </a:r>
              </a:p>
              <a:p>
                <a:pPr lvl="1"/>
                <a:endParaRPr lang="en-US" b="0" i="1" dirty="0" smtClean="0">
                  <a:latin typeface="Cambria Math" charset="0"/>
                </a:endParaRPr>
              </a:p>
              <a:p>
                <a:pPr lvl="1"/>
                <a14:m>
                  <m:oMath xmlns:m="http://schemas.openxmlformats.org/officeDocument/2006/math">
                    <m:r>
                      <a:rPr lang="en-US" b="0" i="1" smtClean="0">
                        <a:latin typeface="Cambria Math" charset="0"/>
                      </a:rPr>
                      <m:t>𝑤𝑒𝑖𝑔h𝑡</m:t>
                    </m:r>
                    <m:r>
                      <a:rPr lang="en-US" b="0" i="1" smtClean="0">
                        <a:latin typeface="Cambria Math" charset="0"/>
                      </a:rPr>
                      <m:t>(</m:t>
                    </m:r>
                    <m:r>
                      <a:rPr lang="en-US" b="0" i="1" smtClean="0">
                        <a:latin typeface="Cambria Math" charset="0"/>
                      </a:rPr>
                      <m:t>𝑗</m:t>
                    </m:r>
                    <m:r>
                      <a:rPr lang="en-US" b="0" i="1" smtClean="0">
                        <a:latin typeface="Cambria Math" charset="0"/>
                      </a:rPr>
                      <m:t>,</m:t>
                    </m:r>
                    <m:r>
                      <a:rPr lang="en-US" b="0" i="1" smtClean="0">
                        <a:latin typeface="Cambria Math" charset="0"/>
                      </a:rPr>
                      <m:t>𝑖</m:t>
                    </m:r>
                    <m:r>
                      <a:rPr lang="en-US" b="0" i="1" smtClean="0">
                        <a:latin typeface="Cambria Math" charset="0"/>
                      </a:rPr>
                      <m:t>)=</m:t>
                    </m:r>
                    <m:f>
                      <m:fPr>
                        <m:ctrlPr>
                          <a:rPr lang="mr-IN" i="1" smtClean="0">
                            <a:latin typeface="Cambria Math" charset="0"/>
                          </a:rPr>
                        </m:ctrlPr>
                      </m:fPr>
                      <m:num>
                        <m:nary>
                          <m:naryPr>
                            <m:chr m:val="∑"/>
                            <m:ctrlPr>
                              <a:rPr lang="mr-IN" i="1">
                                <a:latin typeface="Cambria Math" charset="0"/>
                              </a:rPr>
                            </m:ctrlPr>
                          </m:naryPr>
                          <m:sub>
                            <m:r>
                              <a:rPr lang="mr-IN">
                                <a:latin typeface="Cambria Math" charset="0"/>
                              </a:rPr>
                              <m:t>𝑛</m:t>
                            </m:r>
                            <m:r>
                              <a:rPr lang="mr-IN">
                                <a:latin typeface="Cambria Math" charset="0"/>
                              </a:rPr>
                              <m:t>=1</m:t>
                            </m:r>
                          </m:sub>
                          <m:sup>
                            <m:r>
                              <a:rPr lang="en-US">
                                <a:latin typeface="Cambria Math" charset="0"/>
                              </a:rPr>
                              <m:t>𝑘</m:t>
                            </m:r>
                          </m:sup>
                          <m:e>
                            <m:r>
                              <a:rPr lang="en-US">
                                <a:latin typeface="Cambria Math" charset="0"/>
                              </a:rPr>
                              <m:t>(</m:t>
                            </m:r>
                            <m:r>
                              <a:rPr lang="en-US">
                                <a:latin typeface="Cambria Math" charset="0"/>
                              </a:rPr>
                              <m:t>𝑛𝑜𝑚𝑖𝑛𝑎𝑡𝑒𝑑</m:t>
                            </m:r>
                            <m:r>
                              <a:rPr lang="en-US">
                                <a:latin typeface="Cambria Math" charset="0"/>
                              </a:rPr>
                              <m:t>?</m:t>
                            </m:r>
                            <m:d>
                              <m:dPr>
                                <m:ctrlPr>
                                  <a:rPr lang="en-US" i="1">
                                    <a:latin typeface="Cambria Math" charset="0"/>
                                  </a:rPr>
                                </m:ctrlPr>
                              </m:dPr>
                              <m:e>
                                <m:r>
                                  <a:rPr lang="en-US">
                                    <a:latin typeface="Cambria Math" charset="0"/>
                                  </a:rPr>
                                  <m:t>𝑖</m:t>
                                </m:r>
                                <m:r>
                                  <a:rPr lang="en-US">
                                    <a:latin typeface="Cambria Math" charset="0"/>
                                  </a:rPr>
                                  <m:t>,</m:t>
                                </m:r>
                                <m:r>
                                  <a:rPr lang="en-US">
                                    <a:latin typeface="Cambria Math" charset="0"/>
                                  </a:rPr>
                                  <m:t>𝑗</m:t>
                                </m:r>
                              </m:e>
                            </m:d>
                            <m:r>
                              <a:rPr lang="en-US">
                                <a:latin typeface="Cambria Math" charset="0"/>
                              </a:rPr>
                              <m:t>∗</m:t>
                            </m:r>
                            <m:r>
                              <a:rPr lang="en-US">
                                <a:latin typeface="Cambria Math" charset="0"/>
                              </a:rPr>
                              <m:t>𝑞</m:t>
                            </m:r>
                            <m:r>
                              <a:rPr lang="en-US" b="0" i="1" baseline="-25000" smtClean="0">
                                <a:latin typeface="Cambria Math" charset="0"/>
                              </a:rPr>
                              <m:t>𝑛</m:t>
                            </m:r>
                          </m:e>
                        </m:nary>
                        <m:r>
                          <a:rPr lang="en-US">
                            <a:latin typeface="Cambria Math" charset="0"/>
                          </a:rPr>
                          <m:t>)</m:t>
                        </m:r>
                      </m:num>
                      <m:den>
                        <m:nary>
                          <m:naryPr>
                            <m:chr m:val="∑"/>
                            <m:ctrlPr>
                              <a:rPr lang="mr-IN" i="1">
                                <a:latin typeface="Cambria Math" charset="0"/>
                              </a:rPr>
                            </m:ctrlPr>
                          </m:naryPr>
                          <m:sub>
                            <m:r>
                              <a:rPr lang="mr-IN">
                                <a:latin typeface="Cambria Math" charset="0"/>
                              </a:rPr>
                              <m:t>𝑛</m:t>
                            </m:r>
                            <m:r>
                              <a:rPr lang="mr-IN">
                                <a:latin typeface="Cambria Math" charset="0"/>
                              </a:rPr>
                              <m:t>=1</m:t>
                            </m:r>
                          </m:sub>
                          <m:sup>
                            <m:r>
                              <a:rPr lang="en-US">
                                <a:latin typeface="Cambria Math" charset="0"/>
                              </a:rPr>
                              <m:t>𝑘</m:t>
                            </m:r>
                          </m:sup>
                          <m:e>
                            <m:r>
                              <a:rPr lang="en-US">
                                <a:latin typeface="Cambria Math" charset="0"/>
                              </a:rPr>
                              <m:t>(</m:t>
                            </m:r>
                            <m:r>
                              <a:rPr lang="en-US">
                                <a:latin typeface="Cambria Math" charset="0"/>
                              </a:rPr>
                              <m:t>𝑞</m:t>
                            </m:r>
                            <m:r>
                              <a:rPr lang="en-US" b="0" i="1" baseline="-25000" smtClean="0">
                                <a:latin typeface="Cambria Math" charset="0"/>
                              </a:rPr>
                              <m:t>𝑛</m:t>
                            </m:r>
                          </m:e>
                        </m:nary>
                        <m:r>
                          <a:rPr lang="en-US">
                            <a:latin typeface="Cambria Math" charset="0"/>
                          </a:rPr>
                          <m:t>)</m:t>
                        </m:r>
                      </m:den>
                    </m:f>
                  </m:oMath>
                </a14:m>
                <a:endParaRPr lang="en-US" b="0" dirty="0" smtClean="0"/>
              </a:p>
              <a:p>
                <a:endParaRPr lang="en-US" dirty="0"/>
              </a:p>
              <a:p>
                <a:r>
                  <a:rPr lang="en-US" dirty="0" smtClean="0"/>
                  <a:t>Where </a:t>
                </a:r>
                <a:r>
                  <a:rPr lang="en-US" dirty="0" err="1" smtClean="0"/>
                  <a:t>q</a:t>
                </a:r>
                <a:r>
                  <a:rPr lang="en-US" baseline="-25000" dirty="0" err="1" smtClean="0"/>
                  <a:t>n</a:t>
                </a:r>
                <a:r>
                  <a:rPr lang="en-US" dirty="0" smtClean="0"/>
                  <a:t> is the weight for the question n. This value is obtained from a JSON file named </a:t>
                </a:r>
                <a:r>
                  <a:rPr lang="en-US" b="1" u="sng" dirty="0" err="1" smtClean="0"/>
                  <a:t>connections.json</a:t>
                </a:r>
                <a:r>
                  <a:rPr lang="en-US" i="0" dirty="0" smtClean="0"/>
                  <a:t>. The structure of the file can be seen below.</a:t>
                </a:r>
                <a:endParaRPr lang="en-US" b="0" i="0" u="sng" baseline="-25000" dirty="0" smtClean="0"/>
              </a:p>
            </p:txBody>
          </p:sp>
        </mc:Choice>
        <mc:Fallback xmlns="">
          <p:sp>
            <p:nvSpPr>
              <p:cNvPr id="5" name="Content Placeholder 4"/>
              <p:cNvSpPr>
                <a:spLocks noGrp="1" noRot="1" noChangeAspect="1" noMove="1" noResize="1" noEditPoints="1" noAdjustHandles="1" noChangeArrowheads="1" noChangeShapeType="1" noTextEdit="1"/>
              </p:cNvSpPr>
              <p:nvPr>
                <p:ph idx="1"/>
              </p:nvPr>
            </p:nvSpPr>
            <p:spPr>
              <a:xfrm>
                <a:off x="1371600" y="1548249"/>
                <a:ext cx="9601200" cy="3581400"/>
              </a:xfrm>
              <a:blipFill rotWithShape="0">
                <a:blip r:embed="rId2"/>
                <a:stretch>
                  <a:fillRect l="-571" t="-1533"/>
                </a:stretch>
              </a:blipFill>
            </p:spPr>
            <p:txBody>
              <a:bodyPr/>
              <a:lstStyle/>
              <a:p>
                <a:r>
                  <a:rPr lang="en-US">
                    <a:noFill/>
                  </a:rPr>
                  <a:t> </a:t>
                </a:r>
              </a:p>
            </p:txBody>
          </p:sp>
        </mc:Fallback>
      </mc:AlternateContent>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25467" y="4506198"/>
            <a:ext cx="3166533" cy="2351802"/>
          </a:xfrm>
          <a:prstGeom prst="rect">
            <a:avLst/>
          </a:prstGeom>
        </p:spPr>
      </p:pic>
    </p:spTree>
    <p:extLst>
      <p:ext uri="{BB962C8B-B14F-4D97-AF65-F5344CB8AC3E}">
        <p14:creationId xmlns:p14="http://schemas.microsoft.com/office/powerpoint/2010/main" val="18357975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Potential works with the connections</a:t>
            </a:r>
            <a:endParaRPr lang="en-US" dirty="0"/>
          </a:p>
        </p:txBody>
      </p:sp>
      <p:sp>
        <p:nvSpPr>
          <p:cNvPr id="3" name="Content Placeholder 2"/>
          <p:cNvSpPr>
            <a:spLocks noGrp="1"/>
          </p:cNvSpPr>
          <p:nvPr>
            <p:ph idx="1"/>
          </p:nvPr>
        </p:nvSpPr>
        <p:spPr/>
        <p:txBody>
          <a:bodyPr/>
          <a:lstStyle/>
          <a:p>
            <a:r>
              <a:rPr lang="en-US" dirty="0" smtClean="0"/>
              <a:t>Verify the multiple possibilities of networks and verify which one is more representative of the real network.</a:t>
            </a:r>
          </a:p>
          <a:p>
            <a:r>
              <a:rPr lang="en-US" dirty="0" smtClean="0"/>
              <a:t>Use different sets of questions to infer the network and verify the impact in the simulation results.</a:t>
            </a:r>
            <a:endParaRPr lang="en-US" dirty="0"/>
          </a:p>
        </p:txBody>
      </p:sp>
    </p:spTree>
    <p:extLst>
      <p:ext uri="{BB962C8B-B14F-4D97-AF65-F5344CB8AC3E}">
        <p14:creationId xmlns:p14="http://schemas.microsoft.com/office/powerpoint/2010/main" val="1439627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Discussion points</a:t>
            </a:r>
            <a:endParaRPr lang="en-US" dirty="0"/>
          </a:p>
        </p:txBody>
      </p:sp>
      <p:sp>
        <p:nvSpPr>
          <p:cNvPr id="3" name="Content Placeholder 2"/>
          <p:cNvSpPr>
            <a:spLocks noGrp="1"/>
          </p:cNvSpPr>
          <p:nvPr>
            <p:ph idx="1"/>
          </p:nvPr>
        </p:nvSpPr>
        <p:spPr/>
        <p:txBody>
          <a:bodyPr/>
          <a:lstStyle/>
          <a:p>
            <a:r>
              <a:rPr lang="en-US" dirty="0" smtClean="0"/>
              <a:t>There are answers for 3 waves (1, 2 and 3) but not for the 4</a:t>
            </a:r>
            <a:r>
              <a:rPr lang="en-US" baseline="30000" dirty="0" smtClean="0"/>
              <a:t>th</a:t>
            </a:r>
            <a:r>
              <a:rPr lang="en-US" dirty="0" smtClean="0"/>
              <a:t> wave. Is this missing data expected?</a:t>
            </a:r>
          </a:p>
          <a:p>
            <a:r>
              <a:rPr lang="en-US" b="1" u="sng" dirty="0" smtClean="0">
                <a:solidFill>
                  <a:srgbClr val="FF0000"/>
                </a:solidFill>
              </a:rPr>
              <a:t>How to build networks with a time dimension and a personal bias?</a:t>
            </a:r>
          </a:p>
          <a:p>
            <a:r>
              <a:rPr lang="en-US" dirty="0" smtClean="0"/>
              <a:t>So far, all the nominations for all the waves are brought together.</a:t>
            </a:r>
            <a:endParaRPr lang="en-US" dirty="0"/>
          </a:p>
        </p:txBody>
      </p:sp>
    </p:spTree>
    <p:extLst>
      <p:ext uri="{BB962C8B-B14F-4D97-AF65-F5344CB8AC3E}">
        <p14:creationId xmlns:p14="http://schemas.microsoft.com/office/powerpoint/2010/main" val="14823225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Overall information about the data collection</a:t>
            </a:r>
          </a:p>
          <a:p>
            <a:r>
              <a:rPr lang="en-US" dirty="0" smtClean="0"/>
              <a:t>Connections</a:t>
            </a:r>
          </a:p>
          <a:p>
            <a:r>
              <a:rPr lang="en-US" dirty="0" smtClean="0"/>
              <a:t>Personality Traits</a:t>
            </a:r>
          </a:p>
          <a:p>
            <a:r>
              <a:rPr lang="en-US" dirty="0" smtClean="0"/>
              <a:t>Agents connections</a:t>
            </a:r>
          </a:p>
          <a:p>
            <a:r>
              <a:rPr lang="en-US" dirty="0" smtClean="0"/>
              <a:t>Agents characteristics</a:t>
            </a:r>
          </a:p>
          <a:p>
            <a:pPr lvl="1"/>
            <a:r>
              <a:rPr lang="en-US" dirty="0" smtClean="0"/>
              <a:t>PA</a:t>
            </a:r>
          </a:p>
          <a:p>
            <a:pPr lvl="1"/>
            <a:r>
              <a:rPr lang="en-US" dirty="0" smtClean="0"/>
              <a:t>Snacking</a:t>
            </a:r>
          </a:p>
          <a:p>
            <a:pPr lvl="1"/>
            <a:r>
              <a:rPr lang="en-US" dirty="0" smtClean="0"/>
              <a:t>BMI</a:t>
            </a:r>
          </a:p>
          <a:p>
            <a:pPr lvl="1"/>
            <a:r>
              <a:rPr lang="en-US" dirty="0" smtClean="0"/>
              <a:t>Environment</a:t>
            </a:r>
          </a:p>
          <a:p>
            <a:r>
              <a:rPr lang="en-US" dirty="0" smtClean="0"/>
              <a:t>The model presented by </a:t>
            </a:r>
            <a:r>
              <a:rPr lang="en-US" dirty="0" err="1" smtClean="0"/>
              <a:t>Giabanelli</a:t>
            </a:r>
            <a:r>
              <a:rPr lang="en-US" dirty="0" smtClean="0"/>
              <a:t> (2012)</a:t>
            </a:r>
          </a:p>
          <a:p>
            <a:r>
              <a:rPr lang="en-US" dirty="0" smtClean="0"/>
              <a:t>The model based on </a:t>
            </a:r>
            <a:r>
              <a:rPr lang="en-US" dirty="0" err="1" smtClean="0"/>
              <a:t>Beheshti</a:t>
            </a:r>
            <a:r>
              <a:rPr lang="en-US" dirty="0" smtClean="0"/>
              <a:t> (2017)</a:t>
            </a:r>
            <a:endParaRPr lang="en-US" dirty="0"/>
          </a:p>
        </p:txBody>
      </p:sp>
    </p:spTree>
    <p:extLst>
      <p:ext uri="{BB962C8B-B14F-4D97-AF65-F5344CB8AC3E}">
        <p14:creationId xmlns:p14="http://schemas.microsoft.com/office/powerpoint/2010/main" val="110139937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Agents  Characteristics</a:t>
            </a:r>
            <a:endParaRPr lang="en-US" dirty="0"/>
          </a:p>
        </p:txBody>
      </p:sp>
      <p:sp>
        <p:nvSpPr>
          <p:cNvPr id="3" name="Text Placeholder 2"/>
          <p:cNvSpPr>
            <a:spLocks noGrp="1"/>
          </p:cNvSpPr>
          <p:nvPr>
            <p:ph type="body" idx="1"/>
          </p:nvPr>
        </p:nvSpPr>
        <p:spPr/>
        <p:txBody>
          <a:bodyPr/>
          <a:lstStyle/>
          <a:p>
            <a:r>
              <a:rPr lang="en-US" dirty="0" smtClean="0"/>
              <a:t>How the information of the agents was included in the network</a:t>
            </a:r>
            <a:endParaRPr lang="en-US" dirty="0"/>
          </a:p>
        </p:txBody>
      </p:sp>
      <p:pic>
        <p:nvPicPr>
          <p:cNvPr id="5" name="Picture 4"/>
          <p:cNvPicPr>
            <a:picLocks noChangeAspect="1"/>
          </p:cNvPicPr>
          <p:nvPr/>
        </p:nvPicPr>
        <p:blipFill>
          <a:blip r:embed="rId2"/>
          <a:stretch>
            <a:fillRect/>
          </a:stretch>
        </p:blipFill>
        <p:spPr>
          <a:xfrm>
            <a:off x="4219614" y="1159933"/>
            <a:ext cx="3561253" cy="2417462"/>
          </a:xfrm>
          <a:prstGeom prst="rect">
            <a:avLst/>
          </a:prstGeom>
        </p:spPr>
      </p:pic>
    </p:spTree>
    <p:extLst>
      <p:ext uri="{BB962C8B-B14F-4D97-AF65-F5344CB8AC3E}">
        <p14:creationId xmlns:p14="http://schemas.microsoft.com/office/powerpoint/2010/main" val="3915862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0000"/>
                </a:solidFill>
              </a:rPr>
              <a:t>Physical Activity (PA)</a:t>
            </a:r>
            <a:endParaRPr lang="en-US" dirty="0">
              <a:solidFill>
                <a:srgbClr val="FF0000"/>
              </a:solidFill>
            </a:endParaRPr>
          </a:p>
        </p:txBody>
      </p:sp>
      <p:sp>
        <p:nvSpPr>
          <p:cNvPr id="3" name="Content Placeholder 2"/>
          <p:cNvSpPr>
            <a:spLocks noGrp="1"/>
          </p:cNvSpPr>
          <p:nvPr>
            <p:ph idx="1"/>
          </p:nvPr>
        </p:nvSpPr>
        <p:spPr/>
        <p:txBody>
          <a:bodyPr>
            <a:normAutofit fontScale="92500" lnSpcReduction="10000"/>
          </a:bodyPr>
          <a:lstStyle/>
          <a:p>
            <a:r>
              <a:rPr lang="en-US" dirty="0" smtClean="0"/>
              <a:t>The Physical Activities were measured in number of steps and minutes of moderate to vigorous activity (MVPA).</a:t>
            </a:r>
          </a:p>
          <a:p>
            <a:r>
              <a:rPr lang="en-US" dirty="0" smtClean="0"/>
              <a:t>The file contains the numbers for the steps, MVPA and the imputed version of them. The imputed version was used.</a:t>
            </a:r>
          </a:p>
          <a:p>
            <a:r>
              <a:rPr lang="en-US" dirty="0" smtClean="0"/>
              <a:t>The </a:t>
            </a:r>
            <a:r>
              <a:rPr lang="en-US" dirty="0" err="1" smtClean="0"/>
              <a:t>fitbit</a:t>
            </a:r>
            <a:r>
              <a:rPr lang="en-US" dirty="0" smtClean="0"/>
              <a:t> information provides the start and finish dates for each wave </a:t>
            </a:r>
            <a:r>
              <a:rPr lang="en-US" dirty="0"/>
              <a:t> (4765 data </a:t>
            </a:r>
            <a:r>
              <a:rPr lang="en-US" dirty="0" smtClean="0"/>
              <a:t>points)</a:t>
            </a:r>
          </a:p>
          <a:p>
            <a:r>
              <a:rPr lang="en-US" dirty="0" smtClean="0"/>
              <a:t>5 data points per kid per wave.</a:t>
            </a:r>
          </a:p>
          <a:p>
            <a:pPr lvl="1"/>
            <a:r>
              <a:rPr lang="en-US" dirty="0" smtClean="0"/>
              <a:t>W1: 2016-01-27 to 2016-02-02</a:t>
            </a:r>
          </a:p>
          <a:p>
            <a:pPr lvl="1"/>
            <a:r>
              <a:rPr lang="en-US" dirty="0" smtClean="0"/>
              <a:t>W2: 2016-03-30 to 2016-04-05</a:t>
            </a:r>
          </a:p>
          <a:p>
            <a:pPr lvl="1"/>
            <a:r>
              <a:rPr lang="en-US" dirty="0" smtClean="0"/>
              <a:t>W3: 2016-06-02 to 2016-06-08 </a:t>
            </a:r>
          </a:p>
          <a:p>
            <a:pPr lvl="1"/>
            <a:r>
              <a:rPr lang="en-US" dirty="0" smtClean="0"/>
              <a:t>W4: 2017-02-14 to 2017-02-20</a:t>
            </a:r>
            <a:endParaRPr lang="en-US" dirty="0"/>
          </a:p>
        </p:txBody>
      </p:sp>
      <p:pic>
        <p:nvPicPr>
          <p:cNvPr id="4" name="Picture 3"/>
          <p:cNvPicPr>
            <a:picLocks noChangeAspect="1"/>
          </p:cNvPicPr>
          <p:nvPr/>
        </p:nvPicPr>
        <p:blipFill>
          <a:blip r:embed="rId2"/>
          <a:stretch>
            <a:fillRect/>
          </a:stretch>
        </p:blipFill>
        <p:spPr>
          <a:xfrm>
            <a:off x="10380134" y="0"/>
            <a:ext cx="1811866" cy="1811866"/>
          </a:xfrm>
          <a:prstGeom prst="rect">
            <a:avLst/>
          </a:prstGeom>
        </p:spPr>
      </p:pic>
    </p:spTree>
    <p:extLst>
      <p:ext uri="{BB962C8B-B14F-4D97-AF65-F5344CB8AC3E}">
        <p14:creationId xmlns:p14="http://schemas.microsoft.com/office/powerpoint/2010/main" val="14926284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 Steps</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1371600" y="1766049"/>
                <a:ext cx="6443133" cy="3581400"/>
              </a:xfrm>
            </p:spPr>
            <p:txBody>
              <a:bodyPr/>
              <a:lstStyle/>
              <a:p>
                <a:r>
                  <a:rPr lang="en-US" dirty="0" smtClean="0"/>
                  <a:t>The current model uses the number of steps as a measurement for the PA.</a:t>
                </a:r>
              </a:p>
              <a:p>
                <a:r>
                  <a:rPr lang="en-US" dirty="0" smtClean="0"/>
                  <a:t>We assume that:</a:t>
                </a:r>
              </a:p>
              <a:p>
                <a:pPr lvl="1"/>
                <a:r>
                  <a:rPr lang="en-US" dirty="0" smtClean="0"/>
                  <a:t>10.000 steps is an average measurement for </a:t>
                </a:r>
                <a:r>
                  <a:rPr lang="en-US" dirty="0" smtClean="0"/>
                  <a:t>sedentary kids</a:t>
                </a:r>
                <a:endParaRPr lang="en-US" dirty="0" smtClean="0"/>
              </a:p>
              <a:p>
                <a:pPr lvl="1"/>
                <a:r>
                  <a:rPr lang="en-US" dirty="0" smtClean="0"/>
                  <a:t>1.53 is the value for average sedentary people in the original model (Page 4 of </a:t>
                </a:r>
                <a:r>
                  <a:rPr lang="en-US" dirty="0" err="1" smtClean="0"/>
                  <a:t>Giabbaneli</a:t>
                </a:r>
                <a:r>
                  <a:rPr lang="en-US" dirty="0" smtClean="0"/>
                  <a:t>)</a:t>
                </a:r>
              </a:p>
              <a:p>
                <a:r>
                  <a:rPr lang="en-US" dirty="0" smtClean="0"/>
                  <a:t>So the # of steps is multiplied by </a:t>
                </a:r>
                <a14:m>
                  <m:oMath xmlns:m="http://schemas.openxmlformats.org/officeDocument/2006/math">
                    <m:f>
                      <m:fPr>
                        <m:ctrlPr>
                          <a:rPr lang="mr-IN" i="1" smtClean="0">
                            <a:latin typeface="Cambria Math" charset="0"/>
                          </a:rPr>
                        </m:ctrlPr>
                      </m:fPr>
                      <m:num>
                        <m:r>
                          <a:rPr lang="en-US" b="0" i="1" smtClean="0">
                            <a:latin typeface="Cambria Math" charset="0"/>
                          </a:rPr>
                          <m:t>1.53</m:t>
                        </m:r>
                      </m:num>
                      <m:den>
                        <m:r>
                          <a:rPr lang="en-US" b="0" i="1" smtClean="0">
                            <a:latin typeface="Cambria Math" charset="0"/>
                          </a:rPr>
                          <m:t>10.000</m:t>
                        </m:r>
                      </m:den>
                    </m:f>
                  </m:oMath>
                </a14:m>
                <a:r>
                  <a:rPr lang="en-US" dirty="0" smtClean="0"/>
                  <a:t> to get the normalized value for the model.</a:t>
                </a:r>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1371600" y="1766049"/>
                <a:ext cx="6443133" cy="3581400"/>
              </a:xfrm>
              <a:blipFill rotWithShape="0">
                <a:blip r:embed="rId2"/>
                <a:stretch>
                  <a:fillRect l="-851" t="-1533"/>
                </a:stretch>
              </a:blipFill>
            </p:spPr>
            <p:txBody>
              <a:bodyPr/>
              <a:lstStyle/>
              <a:p>
                <a:r>
                  <a:rPr lang="en-US">
                    <a:noFill/>
                  </a:rPr>
                  <a:t> </a:t>
                </a:r>
              </a:p>
            </p:txBody>
          </p:sp>
        </mc:Fallback>
      </mc:AlternateContent>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14733" y="2046198"/>
            <a:ext cx="4377267" cy="3021101"/>
          </a:xfrm>
          <a:prstGeom prst="rect">
            <a:avLst/>
          </a:prstGeom>
        </p:spPr>
      </p:pic>
    </p:spTree>
    <p:extLst>
      <p:ext uri="{BB962C8B-B14F-4D97-AF65-F5344CB8AC3E}">
        <p14:creationId xmlns:p14="http://schemas.microsoft.com/office/powerpoint/2010/main" val="8525969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 distribution</a:t>
            </a:r>
            <a:endParaRPr lang="en-US" dirty="0"/>
          </a:p>
        </p:txBody>
      </p:sp>
      <p:pic>
        <p:nvPicPr>
          <p:cNvPr id="4" name="Content Placeholder 3"/>
          <p:cNvPicPr>
            <a:picLocks noGrp="1" noChangeAspect="1"/>
          </p:cNvPicPr>
          <p:nvPr>
            <p:ph idx="1"/>
          </p:nvPr>
        </p:nvPicPr>
        <p:blipFill>
          <a:blip r:embed="rId2"/>
          <a:stretch>
            <a:fillRect/>
          </a:stretch>
        </p:blipFill>
        <p:spPr>
          <a:xfrm>
            <a:off x="3206149" y="1517575"/>
            <a:ext cx="6259584" cy="4934025"/>
          </a:xfrm>
          <a:prstGeom prst="rect">
            <a:avLst/>
          </a:prstGeom>
        </p:spPr>
      </p:pic>
    </p:spTree>
    <p:extLst>
      <p:ext uri="{BB962C8B-B14F-4D97-AF65-F5344CB8AC3E}">
        <p14:creationId xmlns:p14="http://schemas.microsoft.com/office/powerpoint/2010/main" val="7952528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Discussion points (PA)</a:t>
            </a:r>
            <a:endParaRPr lang="en-US" dirty="0"/>
          </a:p>
        </p:txBody>
      </p:sp>
      <p:sp>
        <p:nvSpPr>
          <p:cNvPr id="3" name="Content Placeholder 2"/>
          <p:cNvSpPr>
            <a:spLocks noGrp="1"/>
          </p:cNvSpPr>
          <p:nvPr>
            <p:ph idx="1"/>
          </p:nvPr>
        </p:nvSpPr>
        <p:spPr/>
        <p:txBody>
          <a:bodyPr/>
          <a:lstStyle/>
          <a:p>
            <a:r>
              <a:rPr lang="en-US" u="sng" dirty="0" smtClean="0">
                <a:solidFill>
                  <a:srgbClr val="FF0000"/>
                </a:solidFill>
              </a:rPr>
              <a:t>I’ve noticed that some kids have different dates for their PA calculation. How does it work?</a:t>
            </a:r>
          </a:p>
          <a:p>
            <a:r>
              <a:rPr lang="en-US" dirty="0" smtClean="0"/>
              <a:t>Steps or MVPA?</a:t>
            </a:r>
          </a:p>
          <a:p>
            <a:r>
              <a:rPr lang="en-US" dirty="0" smtClean="0"/>
              <a:t>How to calibrate the level of sedentary kids?</a:t>
            </a:r>
            <a:endParaRPr lang="en-US" dirty="0"/>
          </a:p>
        </p:txBody>
      </p:sp>
    </p:spTree>
    <p:extLst>
      <p:ext uri="{BB962C8B-B14F-4D97-AF65-F5344CB8AC3E}">
        <p14:creationId xmlns:p14="http://schemas.microsoft.com/office/powerpoint/2010/main" val="2083774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0000"/>
                </a:solidFill>
              </a:rPr>
              <a:t>Age, gender</a:t>
            </a:r>
            <a:endParaRPr lang="en-US" dirty="0">
              <a:solidFill>
                <a:srgbClr val="FF0000"/>
              </a:solidFill>
            </a:endParaRPr>
          </a:p>
        </p:txBody>
      </p:sp>
      <p:sp>
        <p:nvSpPr>
          <p:cNvPr id="3" name="Content Placeholder 2"/>
          <p:cNvSpPr>
            <a:spLocks noGrp="1"/>
          </p:cNvSpPr>
          <p:nvPr>
            <p:ph idx="1"/>
          </p:nvPr>
        </p:nvSpPr>
        <p:spPr/>
        <p:txBody>
          <a:bodyPr/>
          <a:lstStyle/>
          <a:p>
            <a:r>
              <a:rPr lang="en-US" dirty="0" smtClean="0"/>
              <a:t>Age is measured in all the waves, but it is not changing for participant 643, for instance. Is it updated or not?</a:t>
            </a:r>
            <a:endParaRPr lang="en-US" dirty="0"/>
          </a:p>
        </p:txBody>
      </p:sp>
      <p:pic>
        <p:nvPicPr>
          <p:cNvPr id="4" name="Picture 3"/>
          <p:cNvPicPr>
            <a:picLocks noChangeAspect="1"/>
          </p:cNvPicPr>
          <p:nvPr/>
        </p:nvPicPr>
        <p:blipFill>
          <a:blip r:embed="rId2"/>
          <a:stretch>
            <a:fillRect/>
          </a:stretch>
        </p:blipFill>
        <p:spPr>
          <a:xfrm>
            <a:off x="10380134" y="0"/>
            <a:ext cx="1811866" cy="1811866"/>
          </a:xfrm>
          <a:prstGeom prst="rect">
            <a:avLst/>
          </a:prstGeom>
        </p:spPr>
      </p:pic>
    </p:spTree>
    <p:extLst>
      <p:ext uri="{BB962C8B-B14F-4D97-AF65-F5344CB8AC3E}">
        <p14:creationId xmlns:p14="http://schemas.microsoft.com/office/powerpoint/2010/main" val="5110687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0000"/>
                </a:solidFill>
              </a:rPr>
              <a:t>Class</a:t>
            </a:r>
            <a:endParaRPr lang="en-US" dirty="0">
              <a:solidFill>
                <a:srgbClr val="FF0000"/>
              </a:solidFill>
            </a:endParaRPr>
          </a:p>
        </p:txBody>
      </p:sp>
      <p:sp>
        <p:nvSpPr>
          <p:cNvPr id="3" name="Content Placeholder 2"/>
          <p:cNvSpPr>
            <a:spLocks noGrp="1"/>
          </p:cNvSpPr>
          <p:nvPr>
            <p:ph idx="1"/>
          </p:nvPr>
        </p:nvSpPr>
        <p:spPr/>
        <p:txBody>
          <a:bodyPr/>
          <a:lstStyle/>
          <a:p>
            <a:r>
              <a:rPr lang="en-US" dirty="0" smtClean="0"/>
              <a:t>The class can be the same or change from Y1 to Y2, according to the </a:t>
            </a:r>
            <a:r>
              <a:rPr lang="en-US" dirty="0" err="1" smtClean="0"/>
              <a:t>pp.csv</a:t>
            </a:r>
            <a:r>
              <a:rPr lang="en-US" dirty="0" smtClean="0"/>
              <a:t> file</a:t>
            </a:r>
            <a:r>
              <a:rPr lang="en-US" dirty="0" smtClean="0"/>
              <a:t>.</a:t>
            </a:r>
          </a:p>
          <a:p>
            <a:r>
              <a:rPr lang="en-US" dirty="0" smtClean="0"/>
              <a:t>I took the classes from Y2 as the starting point.</a:t>
            </a:r>
            <a:endParaRPr lang="en-US" dirty="0" smtClean="0"/>
          </a:p>
          <a:p>
            <a:endParaRPr lang="en-US" dirty="0"/>
          </a:p>
        </p:txBody>
      </p:sp>
      <p:pic>
        <p:nvPicPr>
          <p:cNvPr id="4" name="Picture 3"/>
          <p:cNvPicPr>
            <a:picLocks noChangeAspect="1"/>
          </p:cNvPicPr>
          <p:nvPr/>
        </p:nvPicPr>
        <p:blipFill>
          <a:blip r:embed="rId3"/>
          <a:stretch>
            <a:fillRect/>
          </a:stretch>
        </p:blipFill>
        <p:spPr>
          <a:xfrm>
            <a:off x="10380134" y="0"/>
            <a:ext cx="1811866" cy="1811866"/>
          </a:xfrm>
          <a:prstGeom prst="rect">
            <a:avLst/>
          </a:prstGeom>
        </p:spPr>
      </p:pic>
    </p:spTree>
    <p:extLst>
      <p:ext uri="{BB962C8B-B14F-4D97-AF65-F5344CB8AC3E}">
        <p14:creationId xmlns:p14="http://schemas.microsoft.com/office/powerpoint/2010/main" val="14913351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Discussion points (Class)</a:t>
            </a:r>
            <a:endParaRPr lang="en-US" dirty="0"/>
          </a:p>
        </p:txBody>
      </p:sp>
      <p:sp>
        <p:nvSpPr>
          <p:cNvPr id="3" name="Content Placeholder 2"/>
          <p:cNvSpPr>
            <a:spLocks noGrp="1"/>
          </p:cNvSpPr>
          <p:nvPr>
            <p:ph idx="1"/>
          </p:nvPr>
        </p:nvSpPr>
        <p:spPr/>
        <p:txBody>
          <a:bodyPr/>
          <a:lstStyle/>
          <a:p>
            <a:r>
              <a:rPr lang="en-US" dirty="0" smtClean="0"/>
              <a:t>Shall we consider the Y2 as the original point, as it is the most recent information? Or shall we consider Y1, as the changes might have dropped up some kids from the experiment</a:t>
            </a:r>
            <a:r>
              <a:rPr lang="en-US" dirty="0" smtClean="0"/>
              <a:t>?</a:t>
            </a:r>
          </a:p>
          <a:p>
            <a:r>
              <a:rPr lang="en-US" dirty="0" smtClean="0"/>
              <a:t>From the classes selected, only two kids with missing data on Y2 belong to class 71.</a:t>
            </a:r>
            <a:endParaRPr lang="en-US" dirty="0" smtClean="0"/>
          </a:p>
          <a:p>
            <a:endParaRPr lang="en-US" dirty="0"/>
          </a:p>
        </p:txBody>
      </p:sp>
    </p:spTree>
    <p:extLst>
      <p:ext uri="{BB962C8B-B14F-4D97-AF65-F5344CB8AC3E}">
        <p14:creationId xmlns:p14="http://schemas.microsoft.com/office/powerpoint/2010/main" val="143388194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0000"/>
                </a:solidFill>
              </a:rPr>
              <a:t>Environment</a:t>
            </a:r>
            <a:endParaRPr lang="en-US" dirty="0">
              <a:solidFill>
                <a:srgbClr val="FF0000"/>
              </a:solidFill>
            </a:endParaRPr>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0380134" y="0"/>
            <a:ext cx="1811866" cy="1811866"/>
          </a:xfrm>
          <a:prstGeom prst="rect">
            <a:avLst/>
          </a:prstGeom>
        </p:spPr>
      </p:pic>
    </p:spTree>
    <p:extLst>
      <p:ext uri="{BB962C8B-B14F-4D97-AF65-F5344CB8AC3E}">
        <p14:creationId xmlns:p14="http://schemas.microsoft.com/office/powerpoint/2010/main" val="1184741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BMI, height and weight</a:t>
            </a:r>
            <a:endParaRPr lang="en-US" dirty="0"/>
          </a:p>
        </p:txBody>
      </p:sp>
      <p:pic>
        <p:nvPicPr>
          <p:cNvPr id="6" name="Content Placeholder 5"/>
          <p:cNvPicPr>
            <a:picLocks noGrp="1" noChangeAspect="1"/>
          </p:cNvPicPr>
          <p:nvPr>
            <p:ph idx="1"/>
          </p:nvPr>
        </p:nvPicPr>
        <p:blipFill>
          <a:blip r:embed="rId2"/>
          <a:stretch>
            <a:fillRect/>
          </a:stretch>
        </p:blipFill>
        <p:spPr>
          <a:xfrm>
            <a:off x="4477531" y="2286000"/>
            <a:ext cx="3389337" cy="3581400"/>
          </a:xfrm>
          <a:prstGeom prst="rect">
            <a:avLst/>
          </a:prstGeom>
        </p:spPr>
      </p:pic>
      <p:pic>
        <p:nvPicPr>
          <p:cNvPr id="5" name="Picture 4"/>
          <p:cNvPicPr>
            <a:picLocks noChangeAspect="1"/>
          </p:cNvPicPr>
          <p:nvPr/>
        </p:nvPicPr>
        <p:blipFill>
          <a:blip r:embed="rId3"/>
          <a:stretch>
            <a:fillRect/>
          </a:stretch>
        </p:blipFill>
        <p:spPr>
          <a:xfrm>
            <a:off x="10380134" y="0"/>
            <a:ext cx="1811866" cy="1811866"/>
          </a:xfrm>
          <a:prstGeom prst="rect">
            <a:avLst/>
          </a:prstGeom>
        </p:spPr>
      </p:pic>
      <p:sp>
        <p:nvSpPr>
          <p:cNvPr id="7" name="Rectangle 6"/>
          <p:cNvSpPr/>
          <p:nvPr/>
        </p:nvSpPr>
        <p:spPr>
          <a:xfrm>
            <a:off x="4389363" y="6097601"/>
            <a:ext cx="5055808" cy="369332"/>
          </a:xfrm>
          <a:prstGeom prst="rect">
            <a:avLst/>
          </a:prstGeom>
        </p:spPr>
        <p:txBody>
          <a:bodyPr wrap="none">
            <a:spAutoFit/>
          </a:bodyPr>
          <a:lstStyle/>
          <a:p>
            <a:r>
              <a:rPr lang="en-US" dirty="0" smtClean="0"/>
              <a:t>http://</a:t>
            </a:r>
            <a:r>
              <a:rPr lang="en-US" dirty="0" err="1" smtClean="0"/>
              <a:t>kidshealth.org</a:t>
            </a:r>
            <a:r>
              <a:rPr lang="en-US" dirty="0" smtClean="0"/>
              <a:t>/</a:t>
            </a:r>
            <a:r>
              <a:rPr lang="en-US" dirty="0" err="1" smtClean="0"/>
              <a:t>en</a:t>
            </a:r>
            <a:r>
              <a:rPr lang="en-US" dirty="0" smtClean="0"/>
              <a:t>/parents/</a:t>
            </a:r>
            <a:r>
              <a:rPr lang="en-US" dirty="0" err="1" smtClean="0"/>
              <a:t>bmi-charts.html</a:t>
            </a:r>
            <a:endParaRPr lang="en-US" dirty="0"/>
          </a:p>
        </p:txBody>
      </p:sp>
      <p:sp>
        <p:nvSpPr>
          <p:cNvPr id="8" name="Rectangle 7"/>
          <p:cNvSpPr/>
          <p:nvPr/>
        </p:nvSpPr>
        <p:spPr>
          <a:xfrm>
            <a:off x="3637429" y="1674852"/>
            <a:ext cx="5885329" cy="369332"/>
          </a:xfrm>
          <a:prstGeom prst="rect">
            <a:avLst/>
          </a:prstGeom>
        </p:spPr>
        <p:txBody>
          <a:bodyPr wrap="none">
            <a:spAutoFit/>
          </a:bodyPr>
          <a:lstStyle/>
          <a:p>
            <a:r>
              <a:rPr lang="en-US" dirty="0"/>
              <a:t>http://</a:t>
            </a:r>
            <a:r>
              <a:rPr lang="en-US" dirty="0" err="1"/>
              <a:t>www.who.int</a:t>
            </a:r>
            <a:r>
              <a:rPr lang="en-US" dirty="0"/>
              <a:t>/</a:t>
            </a:r>
            <a:r>
              <a:rPr lang="en-US" dirty="0" err="1"/>
              <a:t>growthref</a:t>
            </a:r>
            <a:r>
              <a:rPr lang="en-US" dirty="0"/>
              <a:t>/who2007_bmi_for_age/</a:t>
            </a:r>
            <a:r>
              <a:rPr lang="en-US" dirty="0" err="1"/>
              <a:t>en</a:t>
            </a:r>
            <a:r>
              <a:rPr lang="en-US" dirty="0"/>
              <a:t>/</a:t>
            </a:r>
          </a:p>
        </p:txBody>
      </p:sp>
    </p:spTree>
    <p:extLst>
      <p:ext uri="{BB962C8B-B14F-4D97-AF65-F5344CB8AC3E}">
        <p14:creationId xmlns:p14="http://schemas.microsoft.com/office/powerpoint/2010/main" val="4944755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Overall information</a:t>
            </a:r>
            <a:endParaRPr lang="en-US" dirty="0"/>
          </a:p>
        </p:txBody>
      </p:sp>
      <p:sp>
        <p:nvSpPr>
          <p:cNvPr id="3" name="Text Placeholder 2"/>
          <p:cNvSpPr>
            <a:spLocks noGrp="1"/>
          </p:cNvSpPr>
          <p:nvPr>
            <p:ph type="body" idx="1"/>
          </p:nvPr>
        </p:nvSpPr>
        <p:spPr/>
        <p:txBody>
          <a:bodyPr/>
          <a:lstStyle/>
          <a:p>
            <a:endParaRPr lang="en-US"/>
          </a:p>
        </p:txBody>
      </p:sp>
      <p:pic>
        <p:nvPicPr>
          <p:cNvPr id="4" name="Picture 3"/>
          <p:cNvPicPr>
            <a:picLocks noChangeAspect="1"/>
          </p:cNvPicPr>
          <p:nvPr/>
        </p:nvPicPr>
        <p:blipFill>
          <a:blip r:embed="rId2"/>
          <a:stretch>
            <a:fillRect/>
          </a:stretch>
        </p:blipFill>
        <p:spPr>
          <a:xfrm>
            <a:off x="1" y="0"/>
            <a:ext cx="4241800" cy="3181350"/>
          </a:xfrm>
          <a:prstGeom prst="rect">
            <a:avLst/>
          </a:prstGeom>
        </p:spPr>
      </p:pic>
    </p:spTree>
    <p:extLst>
      <p:ext uri="{BB962C8B-B14F-4D97-AF65-F5344CB8AC3E}">
        <p14:creationId xmlns:p14="http://schemas.microsoft.com/office/powerpoint/2010/main" val="17375367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Original Model</a:t>
            </a:r>
            <a:endParaRPr lang="en-US" dirty="0"/>
          </a:p>
        </p:txBody>
      </p:sp>
      <p:sp>
        <p:nvSpPr>
          <p:cNvPr id="3" name="Text Placeholder 2"/>
          <p:cNvSpPr>
            <a:spLocks noGrp="1"/>
          </p:cNvSpPr>
          <p:nvPr>
            <p:ph type="body" idx="1"/>
          </p:nvPr>
        </p:nvSpPr>
        <p:spPr/>
        <p:txBody>
          <a:bodyPr/>
          <a:lstStyle/>
          <a:p>
            <a:r>
              <a:rPr lang="en-US" dirty="0" smtClean="0"/>
              <a:t>Model presented by </a:t>
            </a:r>
            <a:r>
              <a:rPr lang="en-US" dirty="0" err="1" smtClean="0"/>
              <a:t>Beheshti</a:t>
            </a:r>
            <a:r>
              <a:rPr lang="en-US" dirty="0" smtClean="0"/>
              <a:t> et al. 2017</a:t>
            </a:r>
            <a:endParaRPr lang="en-US" dirty="0"/>
          </a:p>
        </p:txBody>
      </p:sp>
    </p:spTree>
    <p:extLst>
      <p:ext uri="{BB962C8B-B14F-4D97-AF65-F5344CB8AC3E}">
        <p14:creationId xmlns:p14="http://schemas.microsoft.com/office/powerpoint/2010/main" val="9697440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ABM structure</a:t>
            </a:r>
            <a:endParaRPr lang="en-US" dirty="0"/>
          </a:p>
        </p:txBody>
      </p:sp>
      <p:sp>
        <p:nvSpPr>
          <p:cNvPr id="3" name="Content Placeholder 2"/>
          <p:cNvSpPr>
            <a:spLocks noGrp="1"/>
          </p:cNvSpPr>
          <p:nvPr>
            <p:ph idx="1"/>
          </p:nvPr>
        </p:nvSpPr>
        <p:spPr/>
        <p:txBody>
          <a:bodyPr/>
          <a:lstStyle/>
          <a:p>
            <a:r>
              <a:rPr lang="en-US" dirty="0" smtClean="0"/>
              <a:t>The model assumes that the following factors determine diffusion intervention effects throughout a population:</a:t>
            </a:r>
          </a:p>
          <a:p>
            <a:pPr lvl="1"/>
            <a:r>
              <a:rPr lang="en-US" dirty="0" smtClean="0"/>
              <a:t>Personal characteristics of the actors;</a:t>
            </a:r>
          </a:p>
          <a:p>
            <a:pPr lvl="1"/>
            <a:r>
              <a:rPr lang="en-US" dirty="0" smtClean="0"/>
              <a:t>Social network ties and social influence;</a:t>
            </a:r>
          </a:p>
          <a:p>
            <a:pPr lvl="1"/>
            <a:r>
              <a:rPr lang="en-US" dirty="0" smtClean="0"/>
              <a:t>The role of environmental factors.</a:t>
            </a:r>
            <a:endParaRPr lang="en-US" dirty="0"/>
          </a:p>
        </p:txBody>
      </p:sp>
    </p:spTree>
    <p:extLst>
      <p:ext uri="{BB962C8B-B14F-4D97-AF65-F5344CB8AC3E}">
        <p14:creationId xmlns:p14="http://schemas.microsoft.com/office/powerpoint/2010/main" val="45301358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Selection of interventions</a:t>
            </a:r>
            <a:endParaRPr lang="en-US" dirty="0"/>
          </a:p>
        </p:txBody>
      </p:sp>
      <p:sp>
        <p:nvSpPr>
          <p:cNvPr id="3" name="Content Placeholder 2"/>
          <p:cNvSpPr>
            <a:spLocks noGrp="1"/>
          </p:cNvSpPr>
          <p:nvPr>
            <p:ph idx="1"/>
          </p:nvPr>
        </p:nvSpPr>
        <p:spPr/>
        <p:txBody>
          <a:bodyPr/>
          <a:lstStyle/>
          <a:p>
            <a:r>
              <a:rPr lang="en-US" dirty="0" smtClean="0"/>
              <a:t>15% of reduction in total kcals of consumption</a:t>
            </a:r>
          </a:p>
          <a:p>
            <a:r>
              <a:rPr lang="en-US" dirty="0" smtClean="0"/>
              <a:t>17% of physical activity increase.</a:t>
            </a:r>
            <a:endParaRPr lang="en-US" dirty="0"/>
          </a:p>
        </p:txBody>
      </p:sp>
    </p:spTree>
    <p:extLst>
      <p:ext uri="{BB962C8B-B14F-4D97-AF65-F5344CB8AC3E}">
        <p14:creationId xmlns:p14="http://schemas.microsoft.com/office/powerpoint/2010/main" val="2746438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diffusion model</a:t>
            </a:r>
            <a:endParaRPr lang="en-US" dirty="0"/>
          </a:p>
        </p:txBody>
      </p:sp>
      <p:sp>
        <p:nvSpPr>
          <p:cNvPr id="3" name="Content Placeholder 2"/>
          <p:cNvSpPr>
            <a:spLocks noGrp="1"/>
          </p:cNvSpPr>
          <p:nvPr>
            <p:ph idx="1"/>
          </p:nvPr>
        </p:nvSpPr>
        <p:spPr>
          <a:xfrm>
            <a:off x="1371599" y="1930997"/>
            <a:ext cx="9601200" cy="3581400"/>
          </a:xfrm>
        </p:spPr>
        <p:txBody>
          <a:bodyPr/>
          <a:lstStyle/>
          <a:p>
            <a:r>
              <a:rPr lang="en-US" dirty="0" smtClean="0"/>
              <a:t>“</a:t>
            </a:r>
            <a:r>
              <a:rPr lang="mr-IN" dirty="0" smtClean="0"/>
              <a:t>…</a:t>
            </a:r>
            <a:r>
              <a:rPr lang="en-US" dirty="0" smtClean="0"/>
              <a:t> the social diffusion dynamics that are assumed for the propagations of behavior change and obesity in a social network.”</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61174" y="2780853"/>
            <a:ext cx="5422049" cy="3829722"/>
          </a:xfrm>
          <a:prstGeom prst="rect">
            <a:avLst/>
          </a:prstGeom>
        </p:spPr>
      </p:pic>
    </p:spTree>
    <p:extLst>
      <p:ext uri="{BB962C8B-B14F-4D97-AF65-F5344CB8AC3E}">
        <p14:creationId xmlns:p14="http://schemas.microsoft.com/office/powerpoint/2010/main" val="32478158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model</a:t>
            </a:r>
            <a:endParaRPr lang="en-US" dirty="0"/>
          </a:p>
        </p:txBody>
      </p:sp>
      <p:sp>
        <p:nvSpPr>
          <p:cNvPr id="3" name="Content Placeholder 2"/>
          <p:cNvSpPr>
            <a:spLocks noGrp="1"/>
          </p:cNvSpPr>
          <p:nvPr>
            <p:ph idx="1"/>
          </p:nvPr>
        </p:nvSpPr>
        <p:spPr>
          <a:xfrm>
            <a:off x="1371600" y="1428750"/>
            <a:ext cx="9601200" cy="5176445"/>
          </a:xfrm>
        </p:spPr>
        <p:txBody>
          <a:bodyPr>
            <a:normAutofit lnSpcReduction="10000"/>
          </a:bodyPr>
          <a:lstStyle/>
          <a:p>
            <a:r>
              <a:rPr lang="en-US" dirty="0" smtClean="0"/>
              <a:t>The difference between energy intake (EI) and energy expenditure (EE) define the energy imbalance (EIB) and determines the body weight changes over time.</a:t>
            </a:r>
          </a:p>
          <a:p>
            <a:r>
              <a:rPr lang="en-US" dirty="0" smtClean="0"/>
              <a:t>A fixed energy of 32.2 MJ/Kg is used for energy surplus turning to body-weight</a:t>
            </a:r>
          </a:p>
          <a:p>
            <a:pPr lvl="1"/>
            <a:r>
              <a:rPr lang="en-US" dirty="0" smtClean="0"/>
              <a:t>A person gains 1kg for every extra 32.3MJ</a:t>
            </a:r>
          </a:p>
          <a:p>
            <a:r>
              <a:rPr lang="en-US" dirty="0" smtClean="0"/>
              <a:t>BMI is calculated assuming the height is fixed.</a:t>
            </a:r>
          </a:p>
          <a:p>
            <a:endParaRPr lang="en-US" dirty="0" smtClean="0"/>
          </a:p>
          <a:p>
            <a:r>
              <a:rPr lang="en-US" b="1" dirty="0" smtClean="0"/>
              <a:t>ORIGINAL MODEL</a:t>
            </a:r>
          </a:p>
          <a:p>
            <a:r>
              <a:rPr lang="en-US" dirty="0" smtClean="0"/>
              <a:t>SNI (social network influence) is based on the agents’ friends physical activity and energy intake.</a:t>
            </a:r>
          </a:p>
          <a:p>
            <a:r>
              <a:rPr lang="en-US" dirty="0" smtClean="0"/>
              <a:t>ENV (environment) is a fixed value distributed randomly.</a:t>
            </a:r>
          </a:p>
          <a:p>
            <a:r>
              <a:rPr lang="en-US" dirty="0" smtClean="0"/>
              <a:t>SNI and ENV are combined and compared to a threshold (fixed to all agents)</a:t>
            </a:r>
          </a:p>
          <a:p>
            <a:pPr lvl="1"/>
            <a:r>
              <a:rPr lang="en-US" dirty="0" smtClean="0"/>
              <a:t>If the combination is greater than the threshold: agent changes EI or PA (accordingly)</a:t>
            </a:r>
          </a:p>
          <a:p>
            <a:pPr lvl="1"/>
            <a:r>
              <a:rPr lang="en-US" dirty="0" smtClean="0"/>
              <a:t>If the combination is lower than the threshold: no changes.</a:t>
            </a:r>
            <a:endParaRPr lang="en-US" dirty="0"/>
          </a:p>
        </p:txBody>
      </p:sp>
    </p:spTree>
    <p:extLst>
      <p:ext uri="{BB962C8B-B14F-4D97-AF65-F5344CB8AC3E}">
        <p14:creationId xmlns:p14="http://schemas.microsoft.com/office/powerpoint/2010/main" val="87824377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Modifications in the model</a:t>
            </a:r>
            <a:endParaRPr lang="en-US" dirty="0"/>
          </a:p>
        </p:txBody>
      </p:sp>
      <p:sp>
        <p:nvSpPr>
          <p:cNvPr id="3" name="Content Placeholder 2"/>
          <p:cNvSpPr>
            <a:spLocks noGrp="1"/>
          </p:cNvSpPr>
          <p:nvPr>
            <p:ph idx="1"/>
          </p:nvPr>
        </p:nvSpPr>
        <p:spPr>
          <a:xfrm>
            <a:off x="1371600" y="1785769"/>
            <a:ext cx="9601200" cy="4819425"/>
          </a:xfrm>
        </p:spPr>
        <p:txBody>
          <a:bodyPr>
            <a:normAutofit fontScale="92500" lnSpcReduction="10000"/>
          </a:bodyPr>
          <a:lstStyle/>
          <a:p>
            <a:r>
              <a:rPr lang="en-US" dirty="0" smtClean="0"/>
              <a:t>Low and high threshold</a:t>
            </a:r>
          </a:p>
          <a:p>
            <a:pPr lvl="1"/>
            <a:r>
              <a:rPr lang="en-US" dirty="0" smtClean="0"/>
              <a:t>If the combined influence is smaller than the low threshold for EI, agent will decrease EI.</a:t>
            </a:r>
          </a:p>
          <a:p>
            <a:pPr lvl="1"/>
            <a:r>
              <a:rPr lang="en-US" dirty="0" smtClean="0"/>
              <a:t>If the combined influence is larger than the high threshold for EI, agent will increase EI.</a:t>
            </a:r>
          </a:p>
          <a:p>
            <a:pPr lvl="1"/>
            <a:endParaRPr lang="en-US" dirty="0"/>
          </a:p>
          <a:p>
            <a:pPr lvl="1"/>
            <a:r>
              <a:rPr lang="en-US" dirty="0"/>
              <a:t>If the combined influence is smaller than the low threshold for </a:t>
            </a:r>
            <a:r>
              <a:rPr lang="en-US" dirty="0" smtClean="0"/>
              <a:t>PA, </a:t>
            </a:r>
            <a:r>
              <a:rPr lang="en-US" dirty="0"/>
              <a:t>agent will decrease </a:t>
            </a:r>
            <a:r>
              <a:rPr lang="en-US" dirty="0" smtClean="0"/>
              <a:t>PA.</a:t>
            </a:r>
            <a:endParaRPr lang="en-US" dirty="0"/>
          </a:p>
          <a:p>
            <a:pPr lvl="1"/>
            <a:r>
              <a:rPr lang="en-US" dirty="0"/>
              <a:t>If the combined influence is larger than the high threshold for </a:t>
            </a:r>
            <a:r>
              <a:rPr lang="en-US" dirty="0" smtClean="0"/>
              <a:t>PA, </a:t>
            </a:r>
            <a:r>
              <a:rPr lang="en-US" dirty="0"/>
              <a:t>agent will increase </a:t>
            </a:r>
            <a:r>
              <a:rPr lang="en-US" dirty="0" smtClean="0"/>
              <a:t>PA.</a:t>
            </a:r>
          </a:p>
          <a:p>
            <a:pPr lvl="1"/>
            <a:endParaRPr lang="en-US" dirty="0"/>
          </a:p>
          <a:p>
            <a:r>
              <a:rPr lang="en-US" dirty="0" smtClean="0"/>
              <a:t>ENV is different for every node.</a:t>
            </a:r>
          </a:p>
          <a:p>
            <a:pPr lvl="1"/>
            <a:r>
              <a:rPr lang="en-US" dirty="0" smtClean="0"/>
              <a:t>Lower values = healthier environments</a:t>
            </a:r>
          </a:p>
          <a:p>
            <a:pPr lvl="1"/>
            <a:r>
              <a:rPr lang="en-US" dirty="0" smtClean="0"/>
              <a:t>Values ranging from 0.93 to 1.02.</a:t>
            </a:r>
          </a:p>
          <a:p>
            <a:pPr lvl="1"/>
            <a:endParaRPr lang="en-US" dirty="0"/>
          </a:p>
          <a:p>
            <a:r>
              <a:rPr lang="en-US" dirty="0" smtClean="0"/>
              <a:t>Changes in the calculation of the energy surplus/deficit to weight change</a:t>
            </a:r>
          </a:p>
          <a:p>
            <a:pPr lvl="1"/>
            <a:r>
              <a:rPr lang="en-US" b="1" dirty="0" smtClean="0">
                <a:solidFill>
                  <a:srgbClr val="FF0000"/>
                </a:solidFill>
              </a:rPr>
              <a:t>Couldn’t find this formula in the code</a:t>
            </a:r>
            <a:r>
              <a:rPr lang="mr-IN" b="1" dirty="0" smtClean="0">
                <a:solidFill>
                  <a:srgbClr val="FF0000"/>
                </a:solidFill>
              </a:rPr>
              <a:t>…</a:t>
            </a:r>
            <a:endParaRPr lang="en-US" b="1" dirty="0">
              <a:solidFill>
                <a:srgbClr val="FF0000"/>
              </a:solidFill>
            </a:endParaRPr>
          </a:p>
          <a:p>
            <a:pPr lvl="1"/>
            <a:endParaRPr lang="en-US" dirty="0" smtClean="0"/>
          </a:p>
        </p:txBody>
      </p:sp>
    </p:spTree>
    <p:extLst>
      <p:ext uri="{BB962C8B-B14F-4D97-AF65-F5344CB8AC3E}">
        <p14:creationId xmlns:p14="http://schemas.microsoft.com/office/powerpoint/2010/main" val="173604785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Network</a:t>
            </a:r>
            <a:endParaRPr lang="en-US" dirty="0"/>
          </a:p>
        </p:txBody>
      </p:sp>
      <p:sp>
        <p:nvSpPr>
          <p:cNvPr id="3" name="Content Placeholder 2"/>
          <p:cNvSpPr>
            <a:spLocks noGrp="1"/>
          </p:cNvSpPr>
          <p:nvPr>
            <p:ph idx="1"/>
          </p:nvPr>
        </p:nvSpPr>
        <p:spPr/>
        <p:txBody>
          <a:bodyPr/>
          <a:lstStyle/>
          <a:p>
            <a:r>
              <a:rPr lang="en-US" dirty="0" smtClean="0"/>
              <a:t>Built using  power law degree distribution and </a:t>
            </a:r>
            <a:r>
              <a:rPr lang="en-US" dirty="0" err="1" smtClean="0"/>
              <a:t>homophily</a:t>
            </a:r>
            <a:r>
              <a:rPr lang="en-US" dirty="0" smtClean="0"/>
              <a:t> properties.</a:t>
            </a:r>
            <a:endParaRPr lang="en-US" dirty="0"/>
          </a:p>
        </p:txBody>
      </p:sp>
    </p:spTree>
    <p:extLst>
      <p:ext uri="{BB962C8B-B14F-4D97-AF65-F5344CB8AC3E}">
        <p14:creationId xmlns:p14="http://schemas.microsoft.com/office/powerpoint/2010/main" val="173884501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Interventions</a:t>
            </a:r>
            <a:endParaRPr lang="en-US" dirty="0"/>
          </a:p>
        </p:txBody>
      </p:sp>
      <p:sp>
        <p:nvSpPr>
          <p:cNvPr id="3" name="Content Placeholder 2"/>
          <p:cNvSpPr>
            <a:spLocks noGrp="1"/>
          </p:cNvSpPr>
          <p:nvPr>
            <p:ph idx="1"/>
          </p:nvPr>
        </p:nvSpPr>
        <p:spPr/>
        <p:txBody>
          <a:bodyPr/>
          <a:lstStyle/>
          <a:p>
            <a:r>
              <a:rPr lang="en-US" dirty="0" smtClean="0"/>
              <a:t>Targeted 10 percent of the population</a:t>
            </a:r>
          </a:p>
          <a:p>
            <a:pPr lvl="1"/>
            <a:r>
              <a:rPr lang="en-US" dirty="0" smtClean="0"/>
              <a:t>Random</a:t>
            </a:r>
          </a:p>
          <a:p>
            <a:pPr lvl="1"/>
            <a:r>
              <a:rPr lang="en-US" dirty="0" err="1" smtClean="0"/>
              <a:t>Hight</a:t>
            </a:r>
            <a:r>
              <a:rPr lang="en-US" dirty="0" smtClean="0"/>
              <a:t>-risk (overweight adults)</a:t>
            </a:r>
          </a:p>
          <a:p>
            <a:pPr lvl="1"/>
            <a:r>
              <a:rPr lang="en-US" dirty="0" smtClean="0"/>
              <a:t>Vulnerable (environment)</a:t>
            </a:r>
          </a:p>
          <a:p>
            <a:pPr lvl="1"/>
            <a:r>
              <a:rPr lang="en-US" dirty="0" smtClean="0"/>
              <a:t>Most connected</a:t>
            </a:r>
          </a:p>
          <a:p>
            <a:pPr lvl="1"/>
            <a:r>
              <a:rPr lang="en-US" dirty="0" smtClean="0"/>
              <a:t>Most influential</a:t>
            </a:r>
            <a:endParaRPr lang="en-US" dirty="0"/>
          </a:p>
        </p:txBody>
      </p:sp>
    </p:spTree>
    <p:extLst>
      <p:ext uri="{BB962C8B-B14F-4D97-AF65-F5344CB8AC3E}">
        <p14:creationId xmlns:p14="http://schemas.microsoft.com/office/powerpoint/2010/main" val="69423627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Most influential</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889250" y="2482850"/>
            <a:ext cx="6565900" cy="3187700"/>
          </a:xfrm>
        </p:spPr>
      </p:pic>
    </p:spTree>
    <p:extLst>
      <p:ext uri="{BB962C8B-B14F-4D97-AF65-F5344CB8AC3E}">
        <p14:creationId xmlns:p14="http://schemas.microsoft.com/office/powerpoint/2010/main" val="9708349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Phase I </a:t>
            </a:r>
            <a:r>
              <a:rPr lang="mr-IN" dirty="0" smtClean="0"/>
              <a:t>–</a:t>
            </a:r>
            <a:r>
              <a:rPr lang="en-US" dirty="0" smtClean="0"/>
              <a:t> </a:t>
            </a:r>
            <a:r>
              <a:rPr lang="en-US" dirty="0" err="1" smtClean="0"/>
              <a:t>MyMovez</a:t>
            </a:r>
            <a:r>
              <a:rPr lang="en-US" dirty="0" smtClean="0"/>
              <a:t> project</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N = 953</a:t>
            </a:r>
          </a:p>
          <a:p>
            <a:r>
              <a:rPr lang="en-US" dirty="0" smtClean="0"/>
              <a:t>Two cohorts</a:t>
            </a:r>
          </a:p>
          <a:p>
            <a:pPr lvl="1"/>
            <a:r>
              <a:rPr lang="en-US" dirty="0" smtClean="0"/>
              <a:t>8-12 y/o</a:t>
            </a:r>
          </a:p>
          <a:p>
            <a:pPr lvl="1"/>
            <a:r>
              <a:rPr lang="en-US" dirty="0" smtClean="0"/>
              <a:t>12-15 y/o</a:t>
            </a:r>
          </a:p>
          <a:p>
            <a:r>
              <a:rPr lang="en-US" dirty="0" smtClean="0"/>
              <a:t>21 primary and secondary schools in the NL</a:t>
            </a:r>
          </a:p>
          <a:p>
            <a:r>
              <a:rPr lang="en-US" dirty="0" smtClean="0"/>
              <a:t>Five (5) waves from 2016-2018</a:t>
            </a:r>
          </a:p>
          <a:p>
            <a:pPr lvl="1"/>
            <a:r>
              <a:rPr lang="en-US" dirty="0" smtClean="0"/>
              <a:t>W1: 02/2016</a:t>
            </a:r>
          </a:p>
          <a:p>
            <a:pPr lvl="1"/>
            <a:r>
              <a:rPr lang="en-US" dirty="0" smtClean="0"/>
              <a:t>W2: 04/2016</a:t>
            </a:r>
          </a:p>
          <a:p>
            <a:pPr lvl="1"/>
            <a:r>
              <a:rPr lang="en-US" dirty="0" smtClean="0"/>
              <a:t>W3: 06/2016</a:t>
            </a:r>
          </a:p>
          <a:p>
            <a:pPr lvl="1"/>
            <a:r>
              <a:rPr lang="en-US" dirty="0" smtClean="0"/>
              <a:t>W4: 02/2017</a:t>
            </a:r>
          </a:p>
          <a:p>
            <a:pPr lvl="1"/>
            <a:r>
              <a:rPr lang="en-US" dirty="0" smtClean="0">
                <a:solidFill>
                  <a:srgbClr val="FF0000"/>
                </a:solidFill>
              </a:rPr>
              <a:t>W5: 02/2018</a:t>
            </a:r>
          </a:p>
          <a:p>
            <a:pPr lvl="1"/>
            <a:endParaRPr lang="en-US" dirty="0"/>
          </a:p>
        </p:txBody>
      </p:sp>
    </p:spTree>
    <p:extLst>
      <p:ext uri="{BB962C8B-B14F-4D97-AF65-F5344CB8AC3E}">
        <p14:creationId xmlns:p14="http://schemas.microsoft.com/office/powerpoint/2010/main" val="12977102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Participants per wave</a:t>
            </a:r>
            <a:endParaRPr lang="en-US" dirty="0"/>
          </a:p>
        </p:txBody>
      </p:sp>
      <p:sp>
        <p:nvSpPr>
          <p:cNvPr id="3" name="Content Placeholder 2"/>
          <p:cNvSpPr>
            <a:spLocks noGrp="1"/>
          </p:cNvSpPr>
          <p:nvPr>
            <p:ph idx="1"/>
          </p:nvPr>
        </p:nvSpPr>
        <p:spPr/>
        <p:txBody>
          <a:bodyPr/>
          <a:lstStyle/>
          <a:p>
            <a:r>
              <a:rPr lang="en-US" dirty="0" smtClean="0"/>
              <a:t>W1: 792</a:t>
            </a:r>
          </a:p>
          <a:p>
            <a:r>
              <a:rPr lang="en-US" dirty="0" smtClean="0"/>
              <a:t>W2: 852</a:t>
            </a:r>
          </a:p>
          <a:p>
            <a:r>
              <a:rPr lang="en-US" dirty="0" smtClean="0"/>
              <a:t>W3: 824</a:t>
            </a:r>
          </a:p>
          <a:p>
            <a:r>
              <a:rPr lang="en-US" dirty="0" smtClean="0"/>
              <a:t>W4: 671</a:t>
            </a:r>
          </a:p>
          <a:p>
            <a:r>
              <a:rPr lang="en-US" dirty="0" smtClean="0">
                <a:solidFill>
                  <a:srgbClr val="FF0000"/>
                </a:solidFill>
              </a:rPr>
              <a:t>W5: ?</a:t>
            </a:r>
          </a:p>
          <a:p>
            <a:endParaRPr lang="en-US" dirty="0">
              <a:solidFill>
                <a:srgbClr val="FF0000"/>
              </a:solidFill>
            </a:endParaRPr>
          </a:p>
        </p:txBody>
      </p:sp>
    </p:spTree>
    <p:extLst>
      <p:ext uri="{BB962C8B-B14F-4D97-AF65-F5344CB8AC3E}">
        <p14:creationId xmlns:p14="http://schemas.microsoft.com/office/powerpoint/2010/main" val="15117200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Measurements</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Self-report survey (short digital questionnaires via smartphones)</a:t>
            </a:r>
          </a:p>
          <a:p>
            <a:r>
              <a:rPr lang="en-US" dirty="0" smtClean="0"/>
              <a:t>Objective measures</a:t>
            </a:r>
          </a:p>
          <a:p>
            <a:pPr lvl="1"/>
            <a:r>
              <a:rPr lang="en-US" dirty="0" smtClean="0"/>
              <a:t>Cycling</a:t>
            </a:r>
          </a:p>
          <a:p>
            <a:pPr lvl="1"/>
            <a:r>
              <a:rPr lang="en-US" dirty="0" smtClean="0"/>
              <a:t>Photos</a:t>
            </a:r>
          </a:p>
          <a:p>
            <a:pPr lvl="1"/>
            <a:r>
              <a:rPr lang="en-US" dirty="0" smtClean="0"/>
              <a:t>Real-time data</a:t>
            </a:r>
          </a:p>
          <a:p>
            <a:pPr lvl="1"/>
            <a:r>
              <a:rPr lang="en-US" dirty="0" smtClean="0"/>
              <a:t>Activity tracking</a:t>
            </a:r>
          </a:p>
          <a:p>
            <a:pPr lvl="1"/>
            <a:r>
              <a:rPr lang="en-US" dirty="0" smtClean="0"/>
              <a:t>Social Beacon Network</a:t>
            </a:r>
          </a:p>
          <a:p>
            <a:pPr lvl="1"/>
            <a:r>
              <a:rPr lang="en-US" dirty="0" smtClean="0"/>
              <a:t>Social Buzz data</a:t>
            </a:r>
          </a:p>
          <a:p>
            <a:r>
              <a:rPr lang="en-US" dirty="0" smtClean="0"/>
              <a:t>Research-assessed measures (weight and height)</a:t>
            </a:r>
          </a:p>
          <a:p>
            <a:pPr lvl="1"/>
            <a:r>
              <a:rPr lang="en-US" dirty="0"/>
              <a:t>Measures for </a:t>
            </a:r>
            <a:r>
              <a:rPr lang="en-US" dirty="0" smtClean="0"/>
              <a:t>weight</a:t>
            </a:r>
            <a:r>
              <a:rPr lang="en-US" dirty="0"/>
              <a:t>, height were made on W2, W4 and </a:t>
            </a:r>
            <a:r>
              <a:rPr lang="en-US" dirty="0">
                <a:solidFill>
                  <a:srgbClr val="FF0000"/>
                </a:solidFill>
              </a:rPr>
              <a:t>W5</a:t>
            </a:r>
            <a:r>
              <a:rPr lang="en-US" dirty="0">
                <a:solidFill>
                  <a:schemeClr val="tx1"/>
                </a:solidFill>
              </a:rPr>
              <a:t>. (yearly basis)</a:t>
            </a:r>
          </a:p>
          <a:p>
            <a:endParaRPr lang="en-US" dirty="0"/>
          </a:p>
        </p:txBody>
      </p:sp>
    </p:spTree>
    <p:extLst>
      <p:ext uri="{BB962C8B-B14F-4D97-AF65-F5344CB8AC3E}">
        <p14:creationId xmlns:p14="http://schemas.microsoft.com/office/powerpoint/2010/main" val="21398147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Connections</a:t>
            </a:r>
            <a:endParaRPr lang="en-US" dirty="0"/>
          </a:p>
        </p:txBody>
      </p:sp>
      <p:pic>
        <p:nvPicPr>
          <p:cNvPr id="4" name="Picture 3"/>
          <p:cNvPicPr>
            <a:picLocks noChangeAspect="1"/>
          </p:cNvPicPr>
          <p:nvPr/>
        </p:nvPicPr>
        <p:blipFill>
          <a:blip r:embed="rId2"/>
          <a:stretch>
            <a:fillRect/>
          </a:stretch>
        </p:blipFill>
        <p:spPr>
          <a:xfrm>
            <a:off x="406400" y="194733"/>
            <a:ext cx="3826933" cy="3826933"/>
          </a:xfrm>
          <a:prstGeom prst="rect">
            <a:avLst/>
          </a:prstGeom>
        </p:spPr>
      </p:pic>
      <p:sp>
        <p:nvSpPr>
          <p:cNvPr id="3" name="Text Placeholder 2"/>
          <p:cNvSpPr>
            <a:spLocks noGrp="1"/>
          </p:cNvSpPr>
          <p:nvPr>
            <p:ph type="body" idx="1"/>
          </p:nvPr>
        </p:nvSpPr>
        <p:spPr/>
        <p:txBody>
          <a:bodyPr/>
          <a:lstStyle/>
          <a:p>
            <a:r>
              <a:rPr lang="en-US" dirty="0" smtClean="0"/>
              <a:t>Measures for connections in the data set</a:t>
            </a:r>
            <a:endParaRPr lang="en-US" dirty="0"/>
          </a:p>
        </p:txBody>
      </p:sp>
    </p:spTree>
    <p:extLst>
      <p:ext uri="{BB962C8B-B14F-4D97-AF65-F5344CB8AC3E}">
        <p14:creationId xmlns:p14="http://schemas.microsoft.com/office/powerpoint/2010/main" val="125589493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Sociometric</a:t>
            </a:r>
            <a:r>
              <a:rPr lang="en-US" dirty="0" smtClean="0"/>
              <a:t> questions</a:t>
            </a:r>
            <a:endParaRPr lang="en-US" dirty="0"/>
          </a:p>
        </p:txBody>
      </p:sp>
      <p:sp>
        <p:nvSpPr>
          <p:cNvPr id="3" name="Content Placeholder 2"/>
          <p:cNvSpPr>
            <a:spLocks noGrp="1"/>
          </p:cNvSpPr>
          <p:nvPr>
            <p:ph idx="1"/>
          </p:nvPr>
        </p:nvSpPr>
        <p:spPr/>
        <p:txBody>
          <a:bodyPr/>
          <a:lstStyle/>
          <a:p>
            <a:r>
              <a:rPr lang="en-US" dirty="0" smtClean="0"/>
              <a:t>The connections are created based on nominations.</a:t>
            </a:r>
          </a:p>
          <a:p>
            <a:r>
              <a:rPr lang="en-US" dirty="0" smtClean="0"/>
              <a:t>The kids were asked to chose 16 peer nomination items </a:t>
            </a:r>
            <a:r>
              <a:rPr lang="en-US" u="sng" dirty="0" smtClean="0">
                <a:solidFill>
                  <a:srgbClr val="FF0000"/>
                </a:solidFill>
              </a:rPr>
              <a:t>during the course of the research week </a:t>
            </a:r>
            <a:r>
              <a:rPr lang="en-US" dirty="0" smtClean="0"/>
              <a:t>(appx 3 questions per day)</a:t>
            </a:r>
          </a:p>
          <a:p>
            <a:r>
              <a:rPr lang="en-US" dirty="0" smtClean="0"/>
              <a:t>Nominate at least one person per item. More than one is permitted.</a:t>
            </a:r>
          </a:p>
          <a:p>
            <a:r>
              <a:rPr lang="en-US" dirty="0" smtClean="0"/>
              <a:t>Participants can nominate kids not in the experiment.</a:t>
            </a:r>
          </a:p>
          <a:p>
            <a:r>
              <a:rPr lang="en-US" dirty="0" smtClean="0"/>
              <a:t>Participants can’t nominate themselves.</a:t>
            </a:r>
          </a:p>
        </p:txBody>
      </p:sp>
    </p:spTree>
    <p:extLst>
      <p:ext uri="{BB962C8B-B14F-4D97-AF65-F5344CB8AC3E}">
        <p14:creationId xmlns:p14="http://schemas.microsoft.com/office/powerpoint/2010/main" val="6792860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a:t>
            </a:r>
            <a:endParaRPr lang="en-US" dirty="0"/>
          </a:p>
        </p:txBody>
      </p:sp>
      <p:sp>
        <p:nvSpPr>
          <p:cNvPr id="3" name="Content Placeholder 2"/>
          <p:cNvSpPr>
            <a:spLocks noGrp="1"/>
          </p:cNvSpPr>
          <p:nvPr>
            <p:ph idx="1"/>
          </p:nvPr>
        </p:nvSpPr>
        <p:spPr>
          <a:xfrm>
            <a:off x="1371600" y="1896533"/>
            <a:ext cx="9601200" cy="4673600"/>
          </a:xfrm>
        </p:spPr>
        <p:txBody>
          <a:bodyPr>
            <a:normAutofit fontScale="55000" lnSpcReduction="20000"/>
          </a:bodyPr>
          <a:lstStyle/>
          <a:p>
            <a:r>
              <a:rPr lang="en-US" dirty="0" smtClean="0"/>
              <a:t>(Variables) Questions</a:t>
            </a:r>
          </a:p>
          <a:p>
            <a:pPr marL="457200" lvl="1" indent="-457200">
              <a:buFont typeface="+mj-lt"/>
              <a:buAutoNum type="arabicPeriod"/>
            </a:pPr>
            <a:r>
              <a:rPr lang="en-US" dirty="0" smtClean="0"/>
              <a:t>(</a:t>
            </a:r>
            <a:r>
              <a:rPr lang="en-US" dirty="0" err="1" smtClean="0"/>
              <a:t>GEN_Friendship</a:t>
            </a:r>
            <a:r>
              <a:rPr lang="en-US" dirty="0" smtClean="0"/>
              <a:t>) Who are your friends?</a:t>
            </a:r>
          </a:p>
          <a:p>
            <a:pPr marL="457200" lvl="1" indent="-457200">
              <a:buFont typeface="+mj-lt"/>
              <a:buAutoNum type="arabicPeriod"/>
            </a:pPr>
            <a:r>
              <a:rPr lang="en-US" dirty="0"/>
              <a:t>(</a:t>
            </a:r>
            <a:r>
              <a:rPr lang="en-US" dirty="0" err="1" smtClean="0"/>
              <a:t>GEN_Advice</a:t>
            </a:r>
            <a:r>
              <a:rPr lang="en-US" dirty="0" smtClean="0"/>
              <a:t>) Who do you ask for advice?</a:t>
            </a:r>
          </a:p>
          <a:p>
            <a:pPr marL="457200" lvl="1" indent="-457200">
              <a:buFont typeface="+mj-lt"/>
              <a:buAutoNum type="arabicPeriod"/>
            </a:pPr>
            <a:r>
              <a:rPr lang="en-US" dirty="0"/>
              <a:t>(</a:t>
            </a:r>
            <a:r>
              <a:rPr lang="en-US" dirty="0" err="1" smtClean="0"/>
              <a:t>GEN_Leader</a:t>
            </a:r>
            <a:r>
              <a:rPr lang="en-US" dirty="0" smtClean="0"/>
              <a:t>) Who are the leaders or take the position of leader in a group?</a:t>
            </a:r>
          </a:p>
          <a:p>
            <a:pPr marL="457200" lvl="1" indent="-457200">
              <a:buFont typeface="+mj-lt"/>
              <a:buAutoNum type="arabicPeriod"/>
            </a:pPr>
            <a:r>
              <a:rPr lang="en-US" dirty="0"/>
              <a:t>(</a:t>
            </a:r>
            <a:r>
              <a:rPr lang="en-US" dirty="0" err="1" smtClean="0"/>
              <a:t>GEN_Respect</a:t>
            </a:r>
            <a:r>
              <a:rPr lang="en-US" dirty="0" smtClean="0"/>
              <a:t>) Who do you respect?</a:t>
            </a:r>
          </a:p>
          <a:p>
            <a:pPr marL="457200" lvl="1" indent="-457200">
              <a:buFont typeface="+mj-lt"/>
              <a:buAutoNum type="arabicPeriod"/>
            </a:pPr>
            <a:r>
              <a:rPr lang="en-US" dirty="0"/>
              <a:t>(</a:t>
            </a:r>
            <a:r>
              <a:rPr lang="en-US" dirty="0" err="1" smtClean="0"/>
              <a:t>GEN_Social_Facilitation</a:t>
            </a:r>
            <a:r>
              <a:rPr lang="en-US" dirty="0" smtClean="0"/>
              <a:t>) With whom do you spend time?</a:t>
            </a:r>
          </a:p>
          <a:p>
            <a:pPr marL="457200" lvl="1" indent="-457200">
              <a:buFont typeface="+mj-lt"/>
              <a:buAutoNum type="arabicPeriod"/>
            </a:pPr>
            <a:r>
              <a:rPr lang="en-US" dirty="0" smtClean="0">
                <a:solidFill>
                  <a:srgbClr val="FF0000"/>
                </a:solidFill>
              </a:rPr>
              <a:t>(GEN_INNOV_REV) </a:t>
            </a:r>
            <a:r>
              <a:rPr lang="en-US" dirty="0">
                <a:solidFill>
                  <a:srgbClr val="FF0000"/>
                </a:solidFill>
              </a:rPr>
              <a:t>[NOT FOUND IN DS</a:t>
            </a:r>
            <a:r>
              <a:rPr lang="en-US" dirty="0" smtClean="0">
                <a:solidFill>
                  <a:srgbClr val="FF0000"/>
                </a:solidFill>
              </a:rPr>
              <a:t>] Who often has new gadgets and clothes? (+)</a:t>
            </a:r>
          </a:p>
          <a:p>
            <a:pPr marL="457200" lvl="1" indent="-457200">
              <a:buFont typeface="+mj-lt"/>
              <a:buAutoNum type="arabicPeriod"/>
            </a:pPr>
            <a:r>
              <a:rPr lang="en-US" dirty="0"/>
              <a:t>(</a:t>
            </a:r>
            <a:r>
              <a:rPr lang="en-US" dirty="0" smtClean="0"/>
              <a:t>GEN_Want2B) Whom do others want to look like? (+)</a:t>
            </a:r>
          </a:p>
          <a:p>
            <a:pPr marL="457200" lvl="1" indent="-457200">
              <a:buFont typeface="+mj-lt"/>
              <a:buAutoNum type="arabicPeriod"/>
            </a:pPr>
            <a:endParaRPr lang="en-US" dirty="0" smtClean="0"/>
          </a:p>
          <a:p>
            <a:pPr marL="457200" lvl="1" indent="-457200">
              <a:buFont typeface="+mj-lt"/>
              <a:buAutoNum type="arabicPeriod"/>
            </a:pPr>
            <a:r>
              <a:rPr lang="en-US" dirty="0"/>
              <a:t>(</a:t>
            </a:r>
            <a:r>
              <a:rPr lang="en-US" dirty="0" err="1" smtClean="0"/>
              <a:t>DI_Com_Network</a:t>
            </a:r>
            <a:r>
              <a:rPr lang="en-US" dirty="0" smtClean="0"/>
              <a:t>) With whom do you talk about what they eat and drink?</a:t>
            </a:r>
          </a:p>
          <a:p>
            <a:pPr marL="457200" lvl="1" indent="-457200">
              <a:buFont typeface="+mj-lt"/>
              <a:buAutoNum type="arabicPeriod"/>
            </a:pPr>
            <a:r>
              <a:rPr lang="en-US" dirty="0"/>
              <a:t>(</a:t>
            </a:r>
            <a:r>
              <a:rPr lang="en-US" dirty="0" err="1"/>
              <a:t>DI_Modelling</a:t>
            </a:r>
            <a:r>
              <a:rPr lang="en-US" dirty="0"/>
              <a:t>) Who eats or drinks products that you would like to eat or drink</a:t>
            </a:r>
            <a:r>
              <a:rPr lang="en-US" dirty="0" smtClean="0"/>
              <a:t>?</a:t>
            </a:r>
          </a:p>
          <a:p>
            <a:pPr marL="457200" lvl="1" indent="-457200">
              <a:buFont typeface="+mj-lt"/>
              <a:buAutoNum type="arabicPeriod"/>
            </a:pPr>
            <a:r>
              <a:rPr lang="en-US" dirty="0" smtClean="0">
                <a:solidFill>
                  <a:srgbClr val="FF0000"/>
                </a:solidFill>
              </a:rPr>
              <a:t>(</a:t>
            </a:r>
            <a:r>
              <a:rPr lang="en-US" dirty="0" err="1" smtClean="0">
                <a:solidFill>
                  <a:srgbClr val="FF0000"/>
                </a:solidFill>
              </a:rPr>
              <a:t>DI_Modelling_reversed</a:t>
            </a:r>
            <a:r>
              <a:rPr lang="en-US" dirty="0" smtClean="0">
                <a:solidFill>
                  <a:srgbClr val="FF0000"/>
                </a:solidFill>
              </a:rPr>
              <a:t>) </a:t>
            </a:r>
            <a:r>
              <a:rPr lang="en-US" dirty="0">
                <a:solidFill>
                  <a:srgbClr val="FF0000"/>
                </a:solidFill>
              </a:rPr>
              <a:t>[NOT FOUND IN DS] </a:t>
            </a:r>
            <a:r>
              <a:rPr lang="en-US" dirty="0" smtClean="0">
                <a:solidFill>
                  <a:srgbClr val="FF0000"/>
                </a:solidFill>
              </a:rPr>
              <a:t> For who do you are an example in eating and drinking healthy?</a:t>
            </a:r>
          </a:p>
          <a:p>
            <a:pPr marL="457200" lvl="1" indent="-457200">
              <a:buFont typeface="+mj-lt"/>
              <a:buAutoNum type="arabicPeriod"/>
            </a:pPr>
            <a:r>
              <a:rPr lang="en-US" dirty="0" smtClean="0"/>
              <a:t>(</a:t>
            </a:r>
            <a:r>
              <a:rPr lang="en-US" dirty="0" err="1" smtClean="0"/>
              <a:t>DI_Impression_management</a:t>
            </a:r>
            <a:r>
              <a:rPr lang="en-US" dirty="0" smtClean="0"/>
              <a:t>) Of whom do you think it is important that they see you as someone who eats and drink </a:t>
            </a:r>
            <a:r>
              <a:rPr lang="en-US" dirty="0" err="1" smtClean="0"/>
              <a:t>healthly</a:t>
            </a:r>
            <a:r>
              <a:rPr lang="en-US" dirty="0" smtClean="0"/>
              <a:t>?</a:t>
            </a:r>
          </a:p>
          <a:p>
            <a:pPr marL="457200" lvl="1" indent="-457200">
              <a:buFont typeface="+mj-lt"/>
              <a:buAutoNum type="arabicPeriod"/>
            </a:pPr>
            <a:endParaRPr lang="en-US" dirty="0"/>
          </a:p>
          <a:p>
            <a:pPr marL="457200" lvl="1" indent="-457200">
              <a:buFont typeface="+mj-lt"/>
              <a:buAutoNum type="arabicPeriod"/>
            </a:pPr>
            <a:r>
              <a:rPr lang="en-US" dirty="0" smtClean="0"/>
              <a:t>(</a:t>
            </a:r>
            <a:r>
              <a:rPr lang="en-US" dirty="0" err="1" smtClean="0"/>
              <a:t>PA_Impression_Management</a:t>
            </a:r>
            <a:r>
              <a:rPr lang="en-US" dirty="0" smtClean="0"/>
              <a:t>) Of whom do you think it is important that they see you as someone who is physically active?</a:t>
            </a:r>
          </a:p>
          <a:p>
            <a:pPr marL="457200" lvl="1" indent="-457200">
              <a:buFont typeface="+mj-lt"/>
              <a:buAutoNum type="arabicPeriod"/>
            </a:pPr>
            <a:r>
              <a:rPr lang="en-US" dirty="0" smtClean="0"/>
              <a:t>(</a:t>
            </a:r>
            <a:r>
              <a:rPr lang="en-US" dirty="0" err="1" smtClean="0"/>
              <a:t>PA_Com_Network</a:t>
            </a:r>
            <a:r>
              <a:rPr lang="en-US" dirty="0" smtClean="0"/>
              <a:t>) Who do you talk about physical activity and sports?</a:t>
            </a:r>
          </a:p>
          <a:p>
            <a:pPr marL="457200" lvl="1" indent="-457200">
              <a:buFont typeface="+mj-lt"/>
              <a:buAutoNum type="arabicPeriod"/>
            </a:pPr>
            <a:r>
              <a:rPr lang="en-US" dirty="0" smtClean="0"/>
              <a:t>(</a:t>
            </a:r>
            <a:r>
              <a:rPr lang="en-US" dirty="0" err="1" smtClean="0"/>
              <a:t>PA_Modelling</a:t>
            </a:r>
            <a:r>
              <a:rPr lang="en-US" dirty="0" smtClean="0"/>
              <a:t>) Who are exercising in a way you also want to exercise?</a:t>
            </a:r>
          </a:p>
          <a:p>
            <a:pPr marL="457200" lvl="1" indent="-457200">
              <a:buFont typeface="+mj-lt"/>
              <a:buAutoNum type="arabicPeriod"/>
            </a:pPr>
            <a:r>
              <a:rPr lang="en-US" dirty="0" smtClean="0">
                <a:solidFill>
                  <a:srgbClr val="FF0000"/>
                </a:solidFill>
              </a:rPr>
              <a:t>(</a:t>
            </a:r>
            <a:r>
              <a:rPr lang="en-US" dirty="0" err="1" smtClean="0">
                <a:solidFill>
                  <a:srgbClr val="FF0000"/>
                </a:solidFill>
              </a:rPr>
              <a:t>PA_Modelling_reversed</a:t>
            </a:r>
            <a:r>
              <a:rPr lang="en-US" dirty="0" smtClean="0">
                <a:solidFill>
                  <a:srgbClr val="FF0000"/>
                </a:solidFill>
              </a:rPr>
              <a:t>) </a:t>
            </a:r>
            <a:r>
              <a:rPr lang="en-US" dirty="0">
                <a:solidFill>
                  <a:srgbClr val="FF0000"/>
                </a:solidFill>
              </a:rPr>
              <a:t>[NOT FOUND IN DS</a:t>
            </a:r>
            <a:r>
              <a:rPr lang="en-US" dirty="0" smtClean="0">
                <a:solidFill>
                  <a:srgbClr val="FF0000"/>
                </a:solidFill>
              </a:rPr>
              <a:t>] For who are you an example in sports?</a:t>
            </a:r>
          </a:p>
          <a:p>
            <a:pPr marL="457200" lvl="1" indent="-457200">
              <a:buFont typeface="+mj-lt"/>
              <a:buAutoNum type="arabicPeriod"/>
            </a:pPr>
            <a:endParaRPr lang="en-US" dirty="0">
              <a:solidFill>
                <a:srgbClr val="FF0000"/>
              </a:solidFill>
            </a:endParaRPr>
          </a:p>
          <a:p>
            <a:pPr marL="457200" lvl="1" indent="-457200">
              <a:buFont typeface="+mj-lt"/>
              <a:buAutoNum type="arabicPeriod"/>
            </a:pPr>
            <a:r>
              <a:rPr lang="en-US" dirty="0">
                <a:solidFill>
                  <a:schemeClr val="tx1"/>
                </a:solidFill>
              </a:rPr>
              <a:t>(</a:t>
            </a:r>
            <a:r>
              <a:rPr lang="en-US" dirty="0" err="1" smtClean="0">
                <a:solidFill>
                  <a:schemeClr val="tx1"/>
                </a:solidFill>
              </a:rPr>
              <a:t>ME_Com_Network</a:t>
            </a:r>
            <a:r>
              <a:rPr lang="en-US" dirty="0" smtClean="0">
                <a:solidFill>
                  <a:schemeClr val="tx1"/>
                </a:solidFill>
              </a:rPr>
              <a:t>) With whom do you talk about what do you see on TV or internet?</a:t>
            </a:r>
          </a:p>
        </p:txBody>
      </p:sp>
    </p:spTree>
    <p:extLst>
      <p:ext uri="{BB962C8B-B14F-4D97-AF65-F5344CB8AC3E}">
        <p14:creationId xmlns:p14="http://schemas.microsoft.com/office/powerpoint/2010/main" val="1489200849"/>
      </p:ext>
    </p:extLst>
  </p:cSld>
  <p:clrMapOvr>
    <a:masterClrMapping/>
  </p:clrMapOvr>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majorFont>
      <a:minorFont>
        <a:latin typeface="Franklin Gothic Book" panose="020B0503020102020204"/>
        <a:ea typeface=""/>
        <a:cs typeface=""/>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Crop</Template>
  <TotalTime>1696</TotalTime>
  <Words>1632</Words>
  <Application>Microsoft Macintosh PowerPoint</Application>
  <PresentationFormat>Widescreen</PresentationFormat>
  <Paragraphs>207</Paragraphs>
  <Slides>38</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38</vt:i4>
      </vt:variant>
    </vt:vector>
  </HeadingPairs>
  <TitlesOfParts>
    <vt:vector size="42" baseType="lpstr">
      <vt:lpstr>Calibri</vt:lpstr>
      <vt:lpstr>Cambria Math</vt:lpstr>
      <vt:lpstr>Franklin Gothic Book</vt:lpstr>
      <vt:lpstr>Crop</vt:lpstr>
      <vt:lpstr>MyMovez data analysis</vt:lpstr>
      <vt:lpstr>Summary</vt:lpstr>
      <vt:lpstr>Overall information</vt:lpstr>
      <vt:lpstr>Phase I – MyMovez project</vt:lpstr>
      <vt:lpstr>Participants per wave</vt:lpstr>
      <vt:lpstr>Measurements</vt:lpstr>
      <vt:lpstr>Connections</vt:lpstr>
      <vt:lpstr>Sociometric questions</vt:lpstr>
      <vt:lpstr>Questions</vt:lpstr>
      <vt:lpstr>Personality traits</vt:lpstr>
      <vt:lpstr>Demographics</vt:lpstr>
      <vt:lpstr>Personality traits (1/?)</vt:lpstr>
      <vt:lpstr>Personality traits (2/?)</vt:lpstr>
      <vt:lpstr>BMI</vt:lpstr>
      <vt:lpstr>Socioeconomic status</vt:lpstr>
      <vt:lpstr>Agents Connections</vt:lpstr>
      <vt:lpstr>Formula</vt:lpstr>
      <vt:lpstr>Potential works with the connections</vt:lpstr>
      <vt:lpstr>Discussion points</vt:lpstr>
      <vt:lpstr>Agents  Characteristics</vt:lpstr>
      <vt:lpstr>Physical Activity (PA)</vt:lpstr>
      <vt:lpstr>PA Steps</vt:lpstr>
      <vt:lpstr>PA distribution</vt:lpstr>
      <vt:lpstr>Discussion points (PA)</vt:lpstr>
      <vt:lpstr>Age, gender</vt:lpstr>
      <vt:lpstr>Class</vt:lpstr>
      <vt:lpstr>Discussion points (Class)</vt:lpstr>
      <vt:lpstr>Environment</vt:lpstr>
      <vt:lpstr>BMI, height and weight</vt:lpstr>
      <vt:lpstr>Original Model</vt:lpstr>
      <vt:lpstr>ABM structure</vt:lpstr>
      <vt:lpstr>Selection of interventions</vt:lpstr>
      <vt:lpstr>The diffusion model</vt:lpstr>
      <vt:lpstr>The model</vt:lpstr>
      <vt:lpstr>Modifications in the model</vt:lpstr>
      <vt:lpstr>Network</vt:lpstr>
      <vt:lpstr>Interventions</vt:lpstr>
      <vt:lpstr>Most influential</vt:lpstr>
    </vt:vector>
  </TitlesOfParts>
  <Company/>
  <LinksUpToDate>false</LinksUpToDate>
  <SharedDoc>false</SharedDoc>
  <HyperlinksChanged>false</HyperlinksChanged>
  <AppVersion>15.0041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MyMovez data analysis</dc:title>
  <dc:creator>Eric Fernandes de Mello Araujo</dc:creator>
  <cp:lastModifiedBy>Eric Fernandes de Mello Araujo</cp:lastModifiedBy>
  <cp:revision>70</cp:revision>
  <dcterms:created xsi:type="dcterms:W3CDTF">2018-01-25T18:01:35Z</dcterms:created>
  <dcterms:modified xsi:type="dcterms:W3CDTF">2018-01-30T09:35:58Z</dcterms:modified>
</cp:coreProperties>
</file>